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7"/>
  </p:notesMasterIdLst>
  <p:sldIdLst>
    <p:sldId id="256" r:id="rId2"/>
    <p:sldId id="257" r:id="rId3"/>
    <p:sldId id="268" r:id="rId4"/>
    <p:sldId id="283" r:id="rId5"/>
    <p:sldId id="285" r:id="rId6"/>
    <p:sldId id="258" r:id="rId7"/>
    <p:sldId id="284" r:id="rId8"/>
    <p:sldId id="286" r:id="rId9"/>
    <p:sldId id="260" r:id="rId10"/>
    <p:sldId id="259" r:id="rId11"/>
    <p:sldId id="269" r:id="rId12"/>
    <p:sldId id="261" r:id="rId13"/>
    <p:sldId id="287" r:id="rId14"/>
    <p:sldId id="262" r:id="rId15"/>
    <p:sldId id="282" r:id="rId16"/>
    <p:sldId id="288" r:id="rId17"/>
    <p:sldId id="263" r:id="rId18"/>
    <p:sldId id="270" r:id="rId19"/>
    <p:sldId id="273" r:id="rId20"/>
    <p:sldId id="289" r:id="rId21"/>
    <p:sldId id="264" r:id="rId22"/>
    <p:sldId id="265" r:id="rId23"/>
    <p:sldId id="266" r:id="rId24"/>
    <p:sldId id="271" r:id="rId25"/>
    <p:sldId id="279" r:id="rId26"/>
    <p:sldId id="267" r:id="rId27"/>
    <p:sldId id="272" r:id="rId28"/>
    <p:sldId id="290" r:id="rId29"/>
    <p:sldId id="274" r:id="rId30"/>
    <p:sldId id="280" r:id="rId31"/>
    <p:sldId id="275" r:id="rId32"/>
    <p:sldId id="276" r:id="rId33"/>
    <p:sldId id="277" r:id="rId34"/>
    <p:sldId id="278" r:id="rId35"/>
    <p:sldId id="281"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328" autoAdjust="0"/>
  </p:normalViewPr>
  <p:slideViewPr>
    <p:cSldViewPr snapToGrid="0">
      <p:cViewPr varScale="1">
        <p:scale>
          <a:sx n="91" d="100"/>
          <a:sy n="91" d="100"/>
        </p:scale>
        <p:origin x="13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C3BFC3A-6066-4693-A312-8F55D1E3E43F}" type="datetimeFigureOut">
              <a:rPr lang="en-US" smtClean="0"/>
              <a:t>11/9/2023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2EB30C5-0CF6-4C48-9861-729B98CCCB51}" type="slidenum">
              <a:rPr lang="en-US" smtClean="0"/>
              <a:t>‹#›</a:t>
            </a:fld>
            <a:endParaRPr lang="en-US"/>
          </a:p>
        </p:txBody>
      </p:sp>
    </p:spTree>
    <p:extLst>
      <p:ext uri="{BB962C8B-B14F-4D97-AF65-F5344CB8AC3E}">
        <p14:creationId xmlns:p14="http://schemas.microsoft.com/office/powerpoint/2010/main" val="65024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B30C5-0CF6-4C48-9861-729B98CCCB51}" type="slidenum">
              <a:rPr lang="en-US" smtClean="0"/>
              <a:t>1</a:t>
            </a:fld>
            <a:endParaRPr lang="en-US"/>
          </a:p>
        </p:txBody>
      </p:sp>
    </p:spTree>
    <p:extLst>
      <p:ext uri="{BB962C8B-B14F-4D97-AF65-F5344CB8AC3E}">
        <p14:creationId xmlns:p14="http://schemas.microsoft.com/office/powerpoint/2010/main" val="1684139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B30C5-0CF6-4C48-9861-729B98CCCB51}" type="slidenum">
              <a:rPr lang="en-US" smtClean="0"/>
              <a:t>12</a:t>
            </a:fld>
            <a:endParaRPr lang="en-US"/>
          </a:p>
        </p:txBody>
      </p:sp>
    </p:spTree>
    <p:extLst>
      <p:ext uri="{BB962C8B-B14F-4D97-AF65-F5344CB8AC3E}">
        <p14:creationId xmlns:p14="http://schemas.microsoft.com/office/powerpoint/2010/main" val="2499549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B30C5-0CF6-4C48-9861-729B98CCCB51}" type="slidenum">
              <a:rPr lang="en-US" smtClean="0"/>
              <a:t>14</a:t>
            </a:fld>
            <a:endParaRPr lang="en-US"/>
          </a:p>
        </p:txBody>
      </p:sp>
    </p:spTree>
    <p:extLst>
      <p:ext uri="{BB962C8B-B14F-4D97-AF65-F5344CB8AC3E}">
        <p14:creationId xmlns:p14="http://schemas.microsoft.com/office/powerpoint/2010/main" val="2662251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B30C5-0CF6-4C48-9861-729B98CCCB51}" type="slidenum">
              <a:rPr lang="en-US" smtClean="0"/>
              <a:t>15</a:t>
            </a:fld>
            <a:endParaRPr lang="en-US"/>
          </a:p>
        </p:txBody>
      </p:sp>
    </p:spTree>
    <p:extLst>
      <p:ext uri="{BB962C8B-B14F-4D97-AF65-F5344CB8AC3E}">
        <p14:creationId xmlns:p14="http://schemas.microsoft.com/office/powerpoint/2010/main" val="3662638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B30C5-0CF6-4C48-9861-729B98CCCB51}" type="slidenum">
              <a:rPr lang="en-US" smtClean="0"/>
              <a:t>17</a:t>
            </a:fld>
            <a:endParaRPr lang="en-US"/>
          </a:p>
        </p:txBody>
      </p:sp>
    </p:spTree>
    <p:extLst>
      <p:ext uri="{BB962C8B-B14F-4D97-AF65-F5344CB8AC3E}">
        <p14:creationId xmlns:p14="http://schemas.microsoft.com/office/powerpoint/2010/main" val="4234281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B30C5-0CF6-4C48-9861-729B98CCCB51}" type="slidenum">
              <a:rPr lang="en-US" smtClean="0"/>
              <a:t>18</a:t>
            </a:fld>
            <a:endParaRPr lang="en-US"/>
          </a:p>
        </p:txBody>
      </p:sp>
    </p:spTree>
    <p:extLst>
      <p:ext uri="{BB962C8B-B14F-4D97-AF65-F5344CB8AC3E}">
        <p14:creationId xmlns:p14="http://schemas.microsoft.com/office/powerpoint/2010/main" val="884694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B30C5-0CF6-4C48-9861-729B98CCCB51}" type="slidenum">
              <a:rPr lang="en-US" smtClean="0"/>
              <a:t>19</a:t>
            </a:fld>
            <a:endParaRPr lang="en-US"/>
          </a:p>
        </p:txBody>
      </p:sp>
    </p:spTree>
    <p:extLst>
      <p:ext uri="{BB962C8B-B14F-4D97-AF65-F5344CB8AC3E}">
        <p14:creationId xmlns:p14="http://schemas.microsoft.com/office/powerpoint/2010/main" val="2540259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B30C5-0CF6-4C48-9861-729B98CCCB51}" type="slidenum">
              <a:rPr lang="en-US" smtClean="0"/>
              <a:t>21</a:t>
            </a:fld>
            <a:endParaRPr lang="en-US"/>
          </a:p>
        </p:txBody>
      </p:sp>
    </p:spTree>
    <p:extLst>
      <p:ext uri="{BB962C8B-B14F-4D97-AF65-F5344CB8AC3E}">
        <p14:creationId xmlns:p14="http://schemas.microsoft.com/office/powerpoint/2010/main" val="2312053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EB30C5-0CF6-4C48-9861-729B98CCCB51}" type="slidenum">
              <a:rPr lang="en-US" smtClean="0"/>
              <a:t>22</a:t>
            </a:fld>
            <a:endParaRPr lang="en-US"/>
          </a:p>
        </p:txBody>
      </p:sp>
    </p:spTree>
    <p:extLst>
      <p:ext uri="{BB962C8B-B14F-4D97-AF65-F5344CB8AC3E}">
        <p14:creationId xmlns:p14="http://schemas.microsoft.com/office/powerpoint/2010/main" val="3882908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52EB30C5-0CF6-4C48-9861-729B98CCCB51}" type="slidenum">
              <a:rPr lang="en-US" smtClean="0"/>
              <a:t>23</a:t>
            </a:fld>
            <a:endParaRPr lang="en-US"/>
          </a:p>
        </p:txBody>
      </p:sp>
    </p:spTree>
    <p:extLst>
      <p:ext uri="{BB962C8B-B14F-4D97-AF65-F5344CB8AC3E}">
        <p14:creationId xmlns:p14="http://schemas.microsoft.com/office/powerpoint/2010/main" val="2445244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B30C5-0CF6-4C48-9861-729B98CCCB51}" type="slidenum">
              <a:rPr lang="en-US" smtClean="0"/>
              <a:t>24</a:t>
            </a:fld>
            <a:endParaRPr lang="en-US"/>
          </a:p>
        </p:txBody>
      </p:sp>
    </p:spTree>
    <p:extLst>
      <p:ext uri="{BB962C8B-B14F-4D97-AF65-F5344CB8AC3E}">
        <p14:creationId xmlns:p14="http://schemas.microsoft.com/office/powerpoint/2010/main" val="667131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EB30C5-0CF6-4C48-9861-729B98CCCB51}" type="slidenum">
              <a:rPr lang="en-US" smtClean="0"/>
              <a:t>2</a:t>
            </a:fld>
            <a:endParaRPr lang="en-US"/>
          </a:p>
        </p:txBody>
      </p:sp>
    </p:spTree>
    <p:extLst>
      <p:ext uri="{BB962C8B-B14F-4D97-AF65-F5344CB8AC3E}">
        <p14:creationId xmlns:p14="http://schemas.microsoft.com/office/powerpoint/2010/main" val="2534069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B30C5-0CF6-4C48-9861-729B98CCCB51}" type="slidenum">
              <a:rPr lang="en-US" smtClean="0"/>
              <a:t>25</a:t>
            </a:fld>
            <a:endParaRPr lang="en-US"/>
          </a:p>
        </p:txBody>
      </p:sp>
    </p:spTree>
    <p:extLst>
      <p:ext uri="{BB962C8B-B14F-4D97-AF65-F5344CB8AC3E}">
        <p14:creationId xmlns:p14="http://schemas.microsoft.com/office/powerpoint/2010/main" val="1776310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B30C5-0CF6-4C48-9861-729B98CCCB51}" type="slidenum">
              <a:rPr lang="en-US" smtClean="0"/>
              <a:t>26</a:t>
            </a:fld>
            <a:endParaRPr lang="en-US"/>
          </a:p>
        </p:txBody>
      </p:sp>
    </p:spTree>
    <p:extLst>
      <p:ext uri="{BB962C8B-B14F-4D97-AF65-F5344CB8AC3E}">
        <p14:creationId xmlns:p14="http://schemas.microsoft.com/office/powerpoint/2010/main" val="2830888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B30C5-0CF6-4C48-9861-729B98CCCB51}" type="slidenum">
              <a:rPr lang="en-US" smtClean="0"/>
              <a:t>27</a:t>
            </a:fld>
            <a:endParaRPr lang="en-US"/>
          </a:p>
        </p:txBody>
      </p:sp>
    </p:spTree>
    <p:extLst>
      <p:ext uri="{BB962C8B-B14F-4D97-AF65-F5344CB8AC3E}">
        <p14:creationId xmlns:p14="http://schemas.microsoft.com/office/powerpoint/2010/main" val="2810604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B30C5-0CF6-4C48-9861-729B98CCCB51}" type="slidenum">
              <a:rPr lang="en-US" smtClean="0"/>
              <a:t>28</a:t>
            </a:fld>
            <a:endParaRPr lang="en-US"/>
          </a:p>
        </p:txBody>
      </p:sp>
    </p:spTree>
    <p:extLst>
      <p:ext uri="{BB962C8B-B14F-4D97-AF65-F5344CB8AC3E}">
        <p14:creationId xmlns:p14="http://schemas.microsoft.com/office/powerpoint/2010/main" val="47762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EB30C5-0CF6-4C48-9861-729B98CCCB51}" type="slidenum">
              <a:rPr lang="en-US" smtClean="0"/>
              <a:t>29</a:t>
            </a:fld>
            <a:endParaRPr lang="en-US"/>
          </a:p>
        </p:txBody>
      </p:sp>
    </p:spTree>
    <p:extLst>
      <p:ext uri="{BB962C8B-B14F-4D97-AF65-F5344CB8AC3E}">
        <p14:creationId xmlns:p14="http://schemas.microsoft.com/office/powerpoint/2010/main" val="4056929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B30C5-0CF6-4C48-9861-729B98CCCB51}" type="slidenum">
              <a:rPr lang="en-US" smtClean="0"/>
              <a:t>30</a:t>
            </a:fld>
            <a:endParaRPr lang="en-US"/>
          </a:p>
        </p:txBody>
      </p:sp>
    </p:spTree>
    <p:extLst>
      <p:ext uri="{BB962C8B-B14F-4D97-AF65-F5344CB8AC3E}">
        <p14:creationId xmlns:p14="http://schemas.microsoft.com/office/powerpoint/2010/main" val="2375030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B30C5-0CF6-4C48-9861-729B98CCCB51}" type="slidenum">
              <a:rPr lang="en-US" smtClean="0"/>
              <a:t>31</a:t>
            </a:fld>
            <a:endParaRPr lang="en-US"/>
          </a:p>
        </p:txBody>
      </p:sp>
    </p:spTree>
    <p:extLst>
      <p:ext uri="{BB962C8B-B14F-4D97-AF65-F5344CB8AC3E}">
        <p14:creationId xmlns:p14="http://schemas.microsoft.com/office/powerpoint/2010/main" val="1476424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52EB30C5-0CF6-4C48-9861-729B98CCCB51}" type="slidenum">
              <a:rPr lang="en-US" smtClean="0"/>
              <a:t>32</a:t>
            </a:fld>
            <a:endParaRPr lang="en-US"/>
          </a:p>
        </p:txBody>
      </p:sp>
    </p:spTree>
    <p:extLst>
      <p:ext uri="{BB962C8B-B14F-4D97-AF65-F5344CB8AC3E}">
        <p14:creationId xmlns:p14="http://schemas.microsoft.com/office/powerpoint/2010/main" val="2479365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B30C5-0CF6-4C48-9861-729B98CCCB51}" type="slidenum">
              <a:rPr lang="en-US" smtClean="0"/>
              <a:t>33</a:t>
            </a:fld>
            <a:endParaRPr lang="en-US"/>
          </a:p>
        </p:txBody>
      </p:sp>
    </p:spTree>
    <p:extLst>
      <p:ext uri="{BB962C8B-B14F-4D97-AF65-F5344CB8AC3E}">
        <p14:creationId xmlns:p14="http://schemas.microsoft.com/office/powerpoint/2010/main" val="2183459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EB30C5-0CF6-4C48-9861-729B98CCCB51}" type="slidenum">
              <a:rPr lang="en-US" smtClean="0"/>
              <a:t>34</a:t>
            </a:fld>
            <a:endParaRPr lang="en-US"/>
          </a:p>
        </p:txBody>
      </p:sp>
    </p:spTree>
    <p:extLst>
      <p:ext uri="{BB962C8B-B14F-4D97-AF65-F5344CB8AC3E}">
        <p14:creationId xmlns:p14="http://schemas.microsoft.com/office/powerpoint/2010/main" val="1006598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B30C5-0CF6-4C48-9861-729B98CCCB51}" type="slidenum">
              <a:rPr lang="en-US" smtClean="0"/>
              <a:t>3</a:t>
            </a:fld>
            <a:endParaRPr lang="en-US"/>
          </a:p>
        </p:txBody>
      </p:sp>
    </p:spTree>
    <p:extLst>
      <p:ext uri="{BB962C8B-B14F-4D97-AF65-F5344CB8AC3E}">
        <p14:creationId xmlns:p14="http://schemas.microsoft.com/office/powerpoint/2010/main" val="73911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EB30C5-0CF6-4C48-9861-729B98CCCB51}" type="slidenum">
              <a:rPr lang="en-US" smtClean="0"/>
              <a:t>35</a:t>
            </a:fld>
            <a:endParaRPr lang="en-US"/>
          </a:p>
        </p:txBody>
      </p:sp>
    </p:spTree>
    <p:extLst>
      <p:ext uri="{BB962C8B-B14F-4D97-AF65-F5344CB8AC3E}">
        <p14:creationId xmlns:p14="http://schemas.microsoft.com/office/powerpoint/2010/main" val="2943942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B30C5-0CF6-4C48-9861-729B98CCCB51}" type="slidenum">
              <a:rPr lang="en-US" smtClean="0"/>
              <a:t>5</a:t>
            </a:fld>
            <a:endParaRPr lang="en-US"/>
          </a:p>
        </p:txBody>
      </p:sp>
    </p:spTree>
    <p:extLst>
      <p:ext uri="{BB962C8B-B14F-4D97-AF65-F5344CB8AC3E}">
        <p14:creationId xmlns:p14="http://schemas.microsoft.com/office/powerpoint/2010/main" val="3824767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B30C5-0CF6-4C48-9861-729B98CCCB51}" type="slidenum">
              <a:rPr lang="en-US" smtClean="0"/>
              <a:t>6</a:t>
            </a:fld>
            <a:endParaRPr lang="en-US"/>
          </a:p>
        </p:txBody>
      </p:sp>
    </p:spTree>
    <p:extLst>
      <p:ext uri="{BB962C8B-B14F-4D97-AF65-F5344CB8AC3E}">
        <p14:creationId xmlns:p14="http://schemas.microsoft.com/office/powerpoint/2010/main" val="432486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B30C5-0CF6-4C48-9861-729B98CCCB51}" type="slidenum">
              <a:rPr lang="en-US" smtClean="0"/>
              <a:t>7</a:t>
            </a:fld>
            <a:endParaRPr lang="en-US"/>
          </a:p>
        </p:txBody>
      </p:sp>
    </p:spTree>
    <p:extLst>
      <p:ext uri="{BB962C8B-B14F-4D97-AF65-F5344CB8AC3E}">
        <p14:creationId xmlns:p14="http://schemas.microsoft.com/office/powerpoint/2010/main" val="3375509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52EB30C5-0CF6-4C48-9861-729B98CCCB51}" type="slidenum">
              <a:rPr lang="en-US" smtClean="0"/>
              <a:t>9</a:t>
            </a:fld>
            <a:endParaRPr lang="en-US"/>
          </a:p>
        </p:txBody>
      </p:sp>
    </p:spTree>
    <p:extLst>
      <p:ext uri="{BB962C8B-B14F-4D97-AF65-F5344CB8AC3E}">
        <p14:creationId xmlns:p14="http://schemas.microsoft.com/office/powerpoint/2010/main" val="3882285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B30C5-0CF6-4C48-9861-729B98CCCB51}" type="slidenum">
              <a:rPr lang="en-US" smtClean="0"/>
              <a:t>10</a:t>
            </a:fld>
            <a:endParaRPr lang="en-US"/>
          </a:p>
        </p:txBody>
      </p:sp>
    </p:spTree>
    <p:extLst>
      <p:ext uri="{BB962C8B-B14F-4D97-AF65-F5344CB8AC3E}">
        <p14:creationId xmlns:p14="http://schemas.microsoft.com/office/powerpoint/2010/main" val="2898771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EB30C5-0CF6-4C48-9861-729B98CCCB51}" type="slidenum">
              <a:rPr lang="en-US" smtClean="0"/>
              <a:t>11</a:t>
            </a:fld>
            <a:endParaRPr lang="en-US"/>
          </a:p>
        </p:txBody>
      </p:sp>
    </p:spTree>
    <p:extLst>
      <p:ext uri="{BB962C8B-B14F-4D97-AF65-F5344CB8AC3E}">
        <p14:creationId xmlns:p14="http://schemas.microsoft.com/office/powerpoint/2010/main" val="905361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CF89-96DC-46D7-9575-9CD032AF14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D5F65-AF00-401E-BBD7-5CEAB2B8A1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C70009-BB79-46FE-BCBB-203DA005660D}"/>
              </a:ext>
            </a:extLst>
          </p:cNvPr>
          <p:cNvSpPr>
            <a:spLocks noGrp="1"/>
          </p:cNvSpPr>
          <p:nvPr>
            <p:ph type="dt" sz="half" idx="10"/>
          </p:nvPr>
        </p:nvSpPr>
        <p:spPr/>
        <p:txBody>
          <a:bodyPr/>
          <a:lstStyle/>
          <a:p>
            <a:fld id="{DF8E5F17-8FF3-45BD-B348-BA754DEDED6C}" type="datetimeFigureOut">
              <a:rPr lang="en-US" smtClean="0"/>
              <a:t>11/9/2023</a:t>
            </a:fld>
            <a:endParaRPr lang="en-US"/>
          </a:p>
        </p:txBody>
      </p:sp>
      <p:sp>
        <p:nvSpPr>
          <p:cNvPr id="5" name="Footer Placeholder 4">
            <a:extLst>
              <a:ext uri="{FF2B5EF4-FFF2-40B4-BE49-F238E27FC236}">
                <a16:creationId xmlns:a16="http://schemas.microsoft.com/office/drawing/2014/main" id="{D61F535C-C66E-45D7-B845-B47B7B3564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4D8FA-F511-4849-AB24-CFD7594A1ECE}"/>
              </a:ext>
            </a:extLst>
          </p:cNvPr>
          <p:cNvSpPr>
            <a:spLocks noGrp="1"/>
          </p:cNvSpPr>
          <p:nvPr>
            <p:ph type="sldNum" sz="quarter" idx="12"/>
          </p:nvPr>
        </p:nvSpPr>
        <p:spPr/>
        <p:txBody>
          <a:bodyPr/>
          <a:lstStyle/>
          <a:p>
            <a:fld id="{2803193E-6C32-406A-A65C-8174FB4FD403}" type="slidenum">
              <a:rPr lang="en-US" smtClean="0"/>
              <a:t>‹#›</a:t>
            </a:fld>
            <a:endParaRPr lang="en-US"/>
          </a:p>
        </p:txBody>
      </p:sp>
    </p:spTree>
    <p:extLst>
      <p:ext uri="{BB962C8B-B14F-4D97-AF65-F5344CB8AC3E}">
        <p14:creationId xmlns:p14="http://schemas.microsoft.com/office/powerpoint/2010/main" val="3880969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479AE-668F-4415-8A61-F3526CB0F4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16909E-251F-479F-9666-24A4FB5D94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E81C3-26AF-415D-8FE6-6D7A55E0169C}"/>
              </a:ext>
            </a:extLst>
          </p:cNvPr>
          <p:cNvSpPr>
            <a:spLocks noGrp="1"/>
          </p:cNvSpPr>
          <p:nvPr>
            <p:ph type="dt" sz="half" idx="10"/>
          </p:nvPr>
        </p:nvSpPr>
        <p:spPr/>
        <p:txBody>
          <a:bodyPr/>
          <a:lstStyle/>
          <a:p>
            <a:fld id="{DF8E5F17-8FF3-45BD-B348-BA754DEDED6C}" type="datetimeFigureOut">
              <a:rPr lang="en-US" smtClean="0"/>
              <a:t>11/9/2023</a:t>
            </a:fld>
            <a:endParaRPr lang="en-US"/>
          </a:p>
        </p:txBody>
      </p:sp>
      <p:sp>
        <p:nvSpPr>
          <p:cNvPr id="5" name="Footer Placeholder 4">
            <a:extLst>
              <a:ext uri="{FF2B5EF4-FFF2-40B4-BE49-F238E27FC236}">
                <a16:creationId xmlns:a16="http://schemas.microsoft.com/office/drawing/2014/main" id="{9FC1F994-93BB-4B65-94E5-1E67D34886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5AAE3-7BC3-4BF3-BD96-FBE038399603}"/>
              </a:ext>
            </a:extLst>
          </p:cNvPr>
          <p:cNvSpPr>
            <a:spLocks noGrp="1"/>
          </p:cNvSpPr>
          <p:nvPr>
            <p:ph type="sldNum" sz="quarter" idx="12"/>
          </p:nvPr>
        </p:nvSpPr>
        <p:spPr/>
        <p:txBody>
          <a:bodyPr/>
          <a:lstStyle/>
          <a:p>
            <a:fld id="{2803193E-6C32-406A-A65C-8174FB4FD403}" type="slidenum">
              <a:rPr lang="en-US" smtClean="0"/>
              <a:t>‹#›</a:t>
            </a:fld>
            <a:endParaRPr lang="en-US"/>
          </a:p>
        </p:txBody>
      </p:sp>
    </p:spTree>
    <p:extLst>
      <p:ext uri="{BB962C8B-B14F-4D97-AF65-F5344CB8AC3E}">
        <p14:creationId xmlns:p14="http://schemas.microsoft.com/office/powerpoint/2010/main" val="25002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5F3EE5-9259-44AE-A753-2C3F066D9A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11BC7D-39AF-44D5-B369-724F69249F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43DB3-3840-49EE-B6E6-01F0C3D58FAF}"/>
              </a:ext>
            </a:extLst>
          </p:cNvPr>
          <p:cNvSpPr>
            <a:spLocks noGrp="1"/>
          </p:cNvSpPr>
          <p:nvPr>
            <p:ph type="dt" sz="half" idx="10"/>
          </p:nvPr>
        </p:nvSpPr>
        <p:spPr/>
        <p:txBody>
          <a:bodyPr/>
          <a:lstStyle/>
          <a:p>
            <a:fld id="{DF8E5F17-8FF3-45BD-B348-BA754DEDED6C}" type="datetimeFigureOut">
              <a:rPr lang="en-US" smtClean="0"/>
              <a:t>11/9/2023</a:t>
            </a:fld>
            <a:endParaRPr lang="en-US"/>
          </a:p>
        </p:txBody>
      </p:sp>
      <p:sp>
        <p:nvSpPr>
          <p:cNvPr id="5" name="Footer Placeholder 4">
            <a:extLst>
              <a:ext uri="{FF2B5EF4-FFF2-40B4-BE49-F238E27FC236}">
                <a16:creationId xmlns:a16="http://schemas.microsoft.com/office/drawing/2014/main" id="{27B38382-5D73-4787-AD72-8521567CC9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AC47FC-2944-452D-A414-9BCE7425A12D}"/>
              </a:ext>
            </a:extLst>
          </p:cNvPr>
          <p:cNvSpPr>
            <a:spLocks noGrp="1"/>
          </p:cNvSpPr>
          <p:nvPr>
            <p:ph type="sldNum" sz="quarter" idx="12"/>
          </p:nvPr>
        </p:nvSpPr>
        <p:spPr/>
        <p:txBody>
          <a:bodyPr/>
          <a:lstStyle/>
          <a:p>
            <a:fld id="{2803193E-6C32-406A-A65C-8174FB4FD403}" type="slidenum">
              <a:rPr lang="en-US" smtClean="0"/>
              <a:t>‹#›</a:t>
            </a:fld>
            <a:endParaRPr lang="en-US"/>
          </a:p>
        </p:txBody>
      </p:sp>
    </p:spTree>
    <p:extLst>
      <p:ext uri="{BB962C8B-B14F-4D97-AF65-F5344CB8AC3E}">
        <p14:creationId xmlns:p14="http://schemas.microsoft.com/office/powerpoint/2010/main" val="3397329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99A8A-ABC6-43C0-A66D-E38027406A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E0A14A-A924-4BC8-BE91-61431AE524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1A190-D45C-4948-A4C0-5170B18B1CC4}"/>
              </a:ext>
            </a:extLst>
          </p:cNvPr>
          <p:cNvSpPr>
            <a:spLocks noGrp="1"/>
          </p:cNvSpPr>
          <p:nvPr>
            <p:ph type="dt" sz="half" idx="10"/>
          </p:nvPr>
        </p:nvSpPr>
        <p:spPr/>
        <p:txBody>
          <a:bodyPr/>
          <a:lstStyle/>
          <a:p>
            <a:fld id="{DF8E5F17-8FF3-45BD-B348-BA754DEDED6C}" type="datetimeFigureOut">
              <a:rPr lang="en-US" smtClean="0"/>
              <a:t>11/9/2023</a:t>
            </a:fld>
            <a:endParaRPr lang="en-US"/>
          </a:p>
        </p:txBody>
      </p:sp>
      <p:sp>
        <p:nvSpPr>
          <p:cNvPr id="5" name="Footer Placeholder 4">
            <a:extLst>
              <a:ext uri="{FF2B5EF4-FFF2-40B4-BE49-F238E27FC236}">
                <a16:creationId xmlns:a16="http://schemas.microsoft.com/office/drawing/2014/main" id="{B843D715-0B79-41A7-9B31-FE987C120F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C31E0-785E-46F7-A8E6-B6D8BD5DE738}"/>
              </a:ext>
            </a:extLst>
          </p:cNvPr>
          <p:cNvSpPr>
            <a:spLocks noGrp="1"/>
          </p:cNvSpPr>
          <p:nvPr>
            <p:ph type="sldNum" sz="quarter" idx="12"/>
          </p:nvPr>
        </p:nvSpPr>
        <p:spPr/>
        <p:txBody>
          <a:bodyPr/>
          <a:lstStyle/>
          <a:p>
            <a:fld id="{2803193E-6C32-406A-A65C-8174FB4FD403}" type="slidenum">
              <a:rPr lang="en-US" smtClean="0"/>
              <a:t>‹#›</a:t>
            </a:fld>
            <a:endParaRPr lang="en-US"/>
          </a:p>
        </p:txBody>
      </p:sp>
    </p:spTree>
    <p:extLst>
      <p:ext uri="{BB962C8B-B14F-4D97-AF65-F5344CB8AC3E}">
        <p14:creationId xmlns:p14="http://schemas.microsoft.com/office/powerpoint/2010/main" val="1948565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3A308-E3ED-4539-AB6C-48A92C520F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D4D5B0-2A12-4F75-88F5-5174CBC9D7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865FE5-60B9-4815-A9D3-DA80280208CD}"/>
              </a:ext>
            </a:extLst>
          </p:cNvPr>
          <p:cNvSpPr>
            <a:spLocks noGrp="1"/>
          </p:cNvSpPr>
          <p:nvPr>
            <p:ph type="dt" sz="half" idx="10"/>
          </p:nvPr>
        </p:nvSpPr>
        <p:spPr/>
        <p:txBody>
          <a:bodyPr/>
          <a:lstStyle/>
          <a:p>
            <a:fld id="{DF8E5F17-8FF3-45BD-B348-BA754DEDED6C}" type="datetimeFigureOut">
              <a:rPr lang="en-US" smtClean="0"/>
              <a:t>11/9/2023</a:t>
            </a:fld>
            <a:endParaRPr lang="en-US"/>
          </a:p>
        </p:txBody>
      </p:sp>
      <p:sp>
        <p:nvSpPr>
          <p:cNvPr id="5" name="Footer Placeholder 4">
            <a:extLst>
              <a:ext uri="{FF2B5EF4-FFF2-40B4-BE49-F238E27FC236}">
                <a16:creationId xmlns:a16="http://schemas.microsoft.com/office/drawing/2014/main" id="{10D9EFAE-D490-4E23-9C83-102C2AE89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29650-0302-42E7-A144-4A3F14768D87}"/>
              </a:ext>
            </a:extLst>
          </p:cNvPr>
          <p:cNvSpPr>
            <a:spLocks noGrp="1"/>
          </p:cNvSpPr>
          <p:nvPr>
            <p:ph type="sldNum" sz="quarter" idx="12"/>
          </p:nvPr>
        </p:nvSpPr>
        <p:spPr/>
        <p:txBody>
          <a:bodyPr/>
          <a:lstStyle/>
          <a:p>
            <a:fld id="{2803193E-6C32-406A-A65C-8174FB4FD403}" type="slidenum">
              <a:rPr lang="en-US" smtClean="0"/>
              <a:t>‹#›</a:t>
            </a:fld>
            <a:endParaRPr lang="en-US"/>
          </a:p>
        </p:txBody>
      </p:sp>
    </p:spTree>
    <p:extLst>
      <p:ext uri="{BB962C8B-B14F-4D97-AF65-F5344CB8AC3E}">
        <p14:creationId xmlns:p14="http://schemas.microsoft.com/office/powerpoint/2010/main" val="565707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75AD1-9548-4C94-8E0E-EF58231A3A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3943E3-AEC5-4248-B98F-CCE1CB2632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BEA680-1FD1-470F-BAA4-CD42E1656A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A23B6-FB4D-4BD4-891B-CD296E1B96FA}"/>
              </a:ext>
            </a:extLst>
          </p:cNvPr>
          <p:cNvSpPr>
            <a:spLocks noGrp="1"/>
          </p:cNvSpPr>
          <p:nvPr>
            <p:ph type="dt" sz="half" idx="10"/>
          </p:nvPr>
        </p:nvSpPr>
        <p:spPr/>
        <p:txBody>
          <a:bodyPr/>
          <a:lstStyle/>
          <a:p>
            <a:fld id="{DF8E5F17-8FF3-45BD-B348-BA754DEDED6C}" type="datetimeFigureOut">
              <a:rPr lang="en-US" smtClean="0"/>
              <a:t>11/9/2023</a:t>
            </a:fld>
            <a:endParaRPr lang="en-US"/>
          </a:p>
        </p:txBody>
      </p:sp>
      <p:sp>
        <p:nvSpPr>
          <p:cNvPr id="6" name="Footer Placeholder 5">
            <a:extLst>
              <a:ext uri="{FF2B5EF4-FFF2-40B4-BE49-F238E27FC236}">
                <a16:creationId xmlns:a16="http://schemas.microsoft.com/office/drawing/2014/main" id="{42EFF467-2C74-40AE-B478-C155BBAB6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9441C0-835B-414B-B599-E7BD2C69BBA2}"/>
              </a:ext>
            </a:extLst>
          </p:cNvPr>
          <p:cNvSpPr>
            <a:spLocks noGrp="1"/>
          </p:cNvSpPr>
          <p:nvPr>
            <p:ph type="sldNum" sz="quarter" idx="12"/>
          </p:nvPr>
        </p:nvSpPr>
        <p:spPr/>
        <p:txBody>
          <a:bodyPr/>
          <a:lstStyle/>
          <a:p>
            <a:fld id="{2803193E-6C32-406A-A65C-8174FB4FD403}" type="slidenum">
              <a:rPr lang="en-US" smtClean="0"/>
              <a:t>‹#›</a:t>
            </a:fld>
            <a:endParaRPr lang="en-US"/>
          </a:p>
        </p:txBody>
      </p:sp>
    </p:spTree>
    <p:extLst>
      <p:ext uri="{BB962C8B-B14F-4D97-AF65-F5344CB8AC3E}">
        <p14:creationId xmlns:p14="http://schemas.microsoft.com/office/powerpoint/2010/main" val="99222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6F2B5-0B05-45F2-B433-6733216CE4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2F0518-5E92-4E09-B9B7-456A1926F1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98ACD3-6A7E-498D-90A7-9B2B528205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FAB255-1678-4D9D-B6AC-90D34190DC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14679F3-28E5-4009-A10B-6CF238FDB0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8417C3-45DF-456D-AE6A-D81D71076079}"/>
              </a:ext>
            </a:extLst>
          </p:cNvPr>
          <p:cNvSpPr>
            <a:spLocks noGrp="1"/>
          </p:cNvSpPr>
          <p:nvPr>
            <p:ph type="dt" sz="half" idx="10"/>
          </p:nvPr>
        </p:nvSpPr>
        <p:spPr/>
        <p:txBody>
          <a:bodyPr/>
          <a:lstStyle/>
          <a:p>
            <a:fld id="{DF8E5F17-8FF3-45BD-B348-BA754DEDED6C}" type="datetimeFigureOut">
              <a:rPr lang="en-US" smtClean="0"/>
              <a:t>11/9/2023</a:t>
            </a:fld>
            <a:endParaRPr lang="en-US"/>
          </a:p>
        </p:txBody>
      </p:sp>
      <p:sp>
        <p:nvSpPr>
          <p:cNvPr id="8" name="Footer Placeholder 7">
            <a:extLst>
              <a:ext uri="{FF2B5EF4-FFF2-40B4-BE49-F238E27FC236}">
                <a16:creationId xmlns:a16="http://schemas.microsoft.com/office/drawing/2014/main" id="{4697401E-E924-42B2-9283-1A8FBF4924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B71D48-126A-4EA3-9DF8-3BCDCAF53AC9}"/>
              </a:ext>
            </a:extLst>
          </p:cNvPr>
          <p:cNvSpPr>
            <a:spLocks noGrp="1"/>
          </p:cNvSpPr>
          <p:nvPr>
            <p:ph type="sldNum" sz="quarter" idx="12"/>
          </p:nvPr>
        </p:nvSpPr>
        <p:spPr/>
        <p:txBody>
          <a:bodyPr/>
          <a:lstStyle/>
          <a:p>
            <a:fld id="{2803193E-6C32-406A-A65C-8174FB4FD403}" type="slidenum">
              <a:rPr lang="en-US" smtClean="0"/>
              <a:t>‹#›</a:t>
            </a:fld>
            <a:endParaRPr lang="en-US"/>
          </a:p>
        </p:txBody>
      </p:sp>
    </p:spTree>
    <p:extLst>
      <p:ext uri="{BB962C8B-B14F-4D97-AF65-F5344CB8AC3E}">
        <p14:creationId xmlns:p14="http://schemas.microsoft.com/office/powerpoint/2010/main" val="1474905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AF785-C908-4403-80F5-A89915CA98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7F39C9-E127-42F9-9A95-16C2B7D58801}"/>
              </a:ext>
            </a:extLst>
          </p:cNvPr>
          <p:cNvSpPr>
            <a:spLocks noGrp="1"/>
          </p:cNvSpPr>
          <p:nvPr>
            <p:ph type="dt" sz="half" idx="10"/>
          </p:nvPr>
        </p:nvSpPr>
        <p:spPr/>
        <p:txBody>
          <a:bodyPr/>
          <a:lstStyle/>
          <a:p>
            <a:fld id="{DF8E5F17-8FF3-45BD-B348-BA754DEDED6C}" type="datetimeFigureOut">
              <a:rPr lang="en-US" smtClean="0"/>
              <a:t>11/9/2023</a:t>
            </a:fld>
            <a:endParaRPr lang="en-US"/>
          </a:p>
        </p:txBody>
      </p:sp>
      <p:sp>
        <p:nvSpPr>
          <p:cNvPr id="4" name="Footer Placeholder 3">
            <a:extLst>
              <a:ext uri="{FF2B5EF4-FFF2-40B4-BE49-F238E27FC236}">
                <a16:creationId xmlns:a16="http://schemas.microsoft.com/office/drawing/2014/main" id="{FD36E6E0-5925-4C99-AE6D-C2CD2A4819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927531-FC06-4B29-9D78-79542EA9BBAD}"/>
              </a:ext>
            </a:extLst>
          </p:cNvPr>
          <p:cNvSpPr>
            <a:spLocks noGrp="1"/>
          </p:cNvSpPr>
          <p:nvPr>
            <p:ph type="sldNum" sz="quarter" idx="12"/>
          </p:nvPr>
        </p:nvSpPr>
        <p:spPr/>
        <p:txBody>
          <a:bodyPr/>
          <a:lstStyle/>
          <a:p>
            <a:fld id="{2803193E-6C32-406A-A65C-8174FB4FD403}" type="slidenum">
              <a:rPr lang="en-US" smtClean="0"/>
              <a:t>‹#›</a:t>
            </a:fld>
            <a:endParaRPr lang="en-US"/>
          </a:p>
        </p:txBody>
      </p:sp>
    </p:spTree>
    <p:extLst>
      <p:ext uri="{BB962C8B-B14F-4D97-AF65-F5344CB8AC3E}">
        <p14:creationId xmlns:p14="http://schemas.microsoft.com/office/powerpoint/2010/main" val="264630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0EF1FE-EDFC-46F7-B17E-5CF620EC9EF8}"/>
              </a:ext>
            </a:extLst>
          </p:cNvPr>
          <p:cNvSpPr>
            <a:spLocks noGrp="1"/>
          </p:cNvSpPr>
          <p:nvPr>
            <p:ph type="dt" sz="half" idx="10"/>
          </p:nvPr>
        </p:nvSpPr>
        <p:spPr/>
        <p:txBody>
          <a:bodyPr/>
          <a:lstStyle/>
          <a:p>
            <a:fld id="{DF8E5F17-8FF3-45BD-B348-BA754DEDED6C}" type="datetimeFigureOut">
              <a:rPr lang="en-US" smtClean="0"/>
              <a:t>11/9/2023</a:t>
            </a:fld>
            <a:endParaRPr lang="en-US"/>
          </a:p>
        </p:txBody>
      </p:sp>
      <p:sp>
        <p:nvSpPr>
          <p:cNvPr id="3" name="Footer Placeholder 2">
            <a:extLst>
              <a:ext uri="{FF2B5EF4-FFF2-40B4-BE49-F238E27FC236}">
                <a16:creationId xmlns:a16="http://schemas.microsoft.com/office/drawing/2014/main" id="{75A39F57-A763-40A7-B18B-3408500E7D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A17A00-57C8-444E-BB57-9B61DB0F1872}"/>
              </a:ext>
            </a:extLst>
          </p:cNvPr>
          <p:cNvSpPr>
            <a:spLocks noGrp="1"/>
          </p:cNvSpPr>
          <p:nvPr>
            <p:ph type="sldNum" sz="quarter" idx="12"/>
          </p:nvPr>
        </p:nvSpPr>
        <p:spPr/>
        <p:txBody>
          <a:bodyPr/>
          <a:lstStyle/>
          <a:p>
            <a:fld id="{2803193E-6C32-406A-A65C-8174FB4FD403}" type="slidenum">
              <a:rPr lang="en-US" smtClean="0"/>
              <a:t>‹#›</a:t>
            </a:fld>
            <a:endParaRPr lang="en-US"/>
          </a:p>
        </p:txBody>
      </p:sp>
    </p:spTree>
    <p:extLst>
      <p:ext uri="{BB962C8B-B14F-4D97-AF65-F5344CB8AC3E}">
        <p14:creationId xmlns:p14="http://schemas.microsoft.com/office/powerpoint/2010/main" val="73144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D3E3-BFF9-4DA5-BD29-8FE0CB82CF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FB740D-51AA-43B6-987B-9001D53170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1A2718-F9D4-4801-AE18-C3312C4D62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269150-D6C3-4FBF-8098-658049F158CC}"/>
              </a:ext>
            </a:extLst>
          </p:cNvPr>
          <p:cNvSpPr>
            <a:spLocks noGrp="1"/>
          </p:cNvSpPr>
          <p:nvPr>
            <p:ph type="dt" sz="half" idx="10"/>
          </p:nvPr>
        </p:nvSpPr>
        <p:spPr/>
        <p:txBody>
          <a:bodyPr/>
          <a:lstStyle/>
          <a:p>
            <a:fld id="{DF8E5F17-8FF3-45BD-B348-BA754DEDED6C}" type="datetimeFigureOut">
              <a:rPr lang="en-US" smtClean="0"/>
              <a:t>11/9/2023</a:t>
            </a:fld>
            <a:endParaRPr lang="en-US"/>
          </a:p>
        </p:txBody>
      </p:sp>
      <p:sp>
        <p:nvSpPr>
          <p:cNvPr id="6" name="Footer Placeholder 5">
            <a:extLst>
              <a:ext uri="{FF2B5EF4-FFF2-40B4-BE49-F238E27FC236}">
                <a16:creationId xmlns:a16="http://schemas.microsoft.com/office/drawing/2014/main" id="{F8590619-8971-4489-BF1D-7D487008F1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5F713-7FE5-4D6E-A64A-E99829408B86}"/>
              </a:ext>
            </a:extLst>
          </p:cNvPr>
          <p:cNvSpPr>
            <a:spLocks noGrp="1"/>
          </p:cNvSpPr>
          <p:nvPr>
            <p:ph type="sldNum" sz="quarter" idx="12"/>
          </p:nvPr>
        </p:nvSpPr>
        <p:spPr/>
        <p:txBody>
          <a:bodyPr/>
          <a:lstStyle/>
          <a:p>
            <a:fld id="{2803193E-6C32-406A-A65C-8174FB4FD403}" type="slidenum">
              <a:rPr lang="en-US" smtClean="0"/>
              <a:t>‹#›</a:t>
            </a:fld>
            <a:endParaRPr lang="en-US"/>
          </a:p>
        </p:txBody>
      </p:sp>
    </p:spTree>
    <p:extLst>
      <p:ext uri="{BB962C8B-B14F-4D97-AF65-F5344CB8AC3E}">
        <p14:creationId xmlns:p14="http://schemas.microsoft.com/office/powerpoint/2010/main" val="380515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4BA6E-FFAB-4121-956C-2874C6A590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1FFB31-A869-4A47-8A69-E90A35DF11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F8AEEE-07B8-4AF4-A4A0-3C8897FD31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E22953-DA49-47D7-9879-ADA2E80F97D5}"/>
              </a:ext>
            </a:extLst>
          </p:cNvPr>
          <p:cNvSpPr>
            <a:spLocks noGrp="1"/>
          </p:cNvSpPr>
          <p:nvPr>
            <p:ph type="dt" sz="half" idx="10"/>
          </p:nvPr>
        </p:nvSpPr>
        <p:spPr/>
        <p:txBody>
          <a:bodyPr/>
          <a:lstStyle/>
          <a:p>
            <a:fld id="{DF8E5F17-8FF3-45BD-B348-BA754DEDED6C}" type="datetimeFigureOut">
              <a:rPr lang="en-US" smtClean="0"/>
              <a:t>11/9/2023</a:t>
            </a:fld>
            <a:endParaRPr lang="en-US"/>
          </a:p>
        </p:txBody>
      </p:sp>
      <p:sp>
        <p:nvSpPr>
          <p:cNvPr id="6" name="Footer Placeholder 5">
            <a:extLst>
              <a:ext uri="{FF2B5EF4-FFF2-40B4-BE49-F238E27FC236}">
                <a16:creationId xmlns:a16="http://schemas.microsoft.com/office/drawing/2014/main" id="{976CB683-8086-4EC6-8952-0D1A92C354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9E33B4-27DA-4E40-8DFE-333F3E379E3A}"/>
              </a:ext>
            </a:extLst>
          </p:cNvPr>
          <p:cNvSpPr>
            <a:spLocks noGrp="1"/>
          </p:cNvSpPr>
          <p:nvPr>
            <p:ph type="sldNum" sz="quarter" idx="12"/>
          </p:nvPr>
        </p:nvSpPr>
        <p:spPr/>
        <p:txBody>
          <a:bodyPr/>
          <a:lstStyle/>
          <a:p>
            <a:fld id="{2803193E-6C32-406A-A65C-8174FB4FD403}" type="slidenum">
              <a:rPr lang="en-US" smtClean="0"/>
              <a:t>‹#›</a:t>
            </a:fld>
            <a:endParaRPr lang="en-US"/>
          </a:p>
        </p:txBody>
      </p:sp>
    </p:spTree>
    <p:extLst>
      <p:ext uri="{BB962C8B-B14F-4D97-AF65-F5344CB8AC3E}">
        <p14:creationId xmlns:p14="http://schemas.microsoft.com/office/powerpoint/2010/main" val="58038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E12737-192D-4F87-BD1F-D11C3B0E37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638D20-F3B2-4AB8-B40B-99B519A4D7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87A185-0D7D-4C40-AE07-BF03FD7C1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E5F17-8FF3-45BD-B348-BA754DEDED6C}" type="datetimeFigureOut">
              <a:rPr lang="en-US" smtClean="0"/>
              <a:t>11/9/2023</a:t>
            </a:fld>
            <a:endParaRPr lang="en-US"/>
          </a:p>
        </p:txBody>
      </p:sp>
      <p:sp>
        <p:nvSpPr>
          <p:cNvPr id="5" name="Footer Placeholder 4">
            <a:extLst>
              <a:ext uri="{FF2B5EF4-FFF2-40B4-BE49-F238E27FC236}">
                <a16:creationId xmlns:a16="http://schemas.microsoft.com/office/drawing/2014/main" id="{F9A12B3B-C10D-437D-9593-27C925A899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54A17D-DAC3-4D1D-A75A-EC919FD90F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3193E-6C32-406A-A65C-8174FB4FD403}" type="slidenum">
              <a:rPr lang="en-US" smtClean="0"/>
              <a:t>‹#›</a:t>
            </a:fld>
            <a:endParaRPr lang="en-US"/>
          </a:p>
        </p:txBody>
      </p:sp>
    </p:spTree>
    <p:extLst>
      <p:ext uri="{BB962C8B-B14F-4D97-AF65-F5344CB8AC3E}">
        <p14:creationId xmlns:p14="http://schemas.microsoft.com/office/powerpoint/2010/main" val="236238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EA203-9C77-426B-A611-657DF197EA15}"/>
              </a:ext>
            </a:extLst>
          </p:cNvPr>
          <p:cNvSpPr>
            <a:spLocks noGrp="1"/>
          </p:cNvSpPr>
          <p:nvPr>
            <p:ph type="ctrTitle"/>
          </p:nvPr>
        </p:nvSpPr>
        <p:spPr>
          <a:xfrm>
            <a:off x="402336" y="210312"/>
            <a:ext cx="11375136" cy="467868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4800" b="1" i="1" dirty="0" err="1"/>
              <a:t>Stari</a:t>
            </a:r>
            <a:r>
              <a:rPr lang="en-US" sz="4800" b="1" i="1" dirty="0"/>
              <a:t> Decisis and The Potential Radiating Effects of Dobbs on Privacy</a:t>
            </a:r>
            <a:br>
              <a:rPr lang="en-US" sz="4800" b="1" i="1" dirty="0"/>
            </a:br>
            <a:br>
              <a:rPr lang="en-US" sz="4000" b="1" i="1" dirty="0"/>
            </a:br>
            <a:br>
              <a:rPr lang="en-US" sz="4000" b="1" i="1" dirty="0"/>
            </a:br>
            <a:br>
              <a:rPr lang="en-US" sz="3600" b="1" i="1" dirty="0"/>
            </a:br>
            <a:br>
              <a:rPr lang="en-US" sz="3600" b="1" i="1" dirty="0"/>
            </a:br>
            <a:br>
              <a:rPr lang="en-US" sz="3600" b="1" i="1" dirty="0"/>
            </a:br>
            <a:r>
              <a:rPr lang="en-US" sz="3600" b="1" i="1" dirty="0"/>
              <a:t> </a:t>
            </a:r>
            <a:br>
              <a:rPr lang="en-US" dirty="0"/>
            </a:br>
            <a:endParaRPr lang="en-US" dirty="0"/>
          </a:p>
        </p:txBody>
      </p:sp>
      <p:sp>
        <p:nvSpPr>
          <p:cNvPr id="3" name="Subtitle 2">
            <a:extLst>
              <a:ext uri="{FF2B5EF4-FFF2-40B4-BE49-F238E27FC236}">
                <a16:creationId xmlns:a16="http://schemas.microsoft.com/office/drawing/2014/main" id="{505F4C8D-7C8F-43B7-8E56-4B76E376C11F}"/>
              </a:ext>
            </a:extLst>
          </p:cNvPr>
          <p:cNvSpPr>
            <a:spLocks noGrp="1"/>
          </p:cNvSpPr>
          <p:nvPr>
            <p:ph type="subTitle" idx="1"/>
          </p:nvPr>
        </p:nvSpPr>
        <p:spPr>
          <a:xfrm>
            <a:off x="377952" y="6342184"/>
            <a:ext cx="11399520" cy="506146"/>
          </a:xfrm>
        </p:spPr>
        <p:style>
          <a:lnRef idx="2">
            <a:schemeClr val="dk1"/>
          </a:lnRef>
          <a:fillRef idx="1">
            <a:schemeClr val="lt1"/>
          </a:fillRef>
          <a:effectRef idx="0">
            <a:schemeClr val="dk1"/>
          </a:effectRef>
          <a:fontRef idx="minor">
            <a:schemeClr val="dk1"/>
          </a:fontRef>
        </p:style>
        <p:txBody>
          <a:bodyPr>
            <a:normAutofit/>
          </a:bodyPr>
          <a:lstStyle/>
          <a:p>
            <a:r>
              <a:rPr lang="en-US" dirty="0"/>
              <a:t>2/17/2023</a:t>
            </a:r>
          </a:p>
        </p:txBody>
      </p:sp>
      <p:pic>
        <p:nvPicPr>
          <p:cNvPr id="8" name="Picture 7">
            <a:extLst>
              <a:ext uri="{FF2B5EF4-FFF2-40B4-BE49-F238E27FC236}">
                <a16:creationId xmlns:a16="http://schemas.microsoft.com/office/drawing/2014/main" id="{E0F0F997-0703-4160-A88B-8A465B695DBF}"/>
              </a:ext>
            </a:extLst>
          </p:cNvPr>
          <p:cNvPicPr>
            <a:picLocks noChangeAspect="1"/>
          </p:cNvPicPr>
          <p:nvPr/>
        </p:nvPicPr>
        <p:blipFill>
          <a:blip r:embed="rId3"/>
          <a:stretch>
            <a:fillRect/>
          </a:stretch>
        </p:blipFill>
        <p:spPr>
          <a:xfrm flipH="1">
            <a:off x="8621759" y="785309"/>
            <a:ext cx="3155713" cy="1953139"/>
          </a:xfrm>
          <a:prstGeom prst="rect">
            <a:avLst/>
          </a:prstGeom>
        </p:spPr>
      </p:pic>
      <p:pic>
        <p:nvPicPr>
          <p:cNvPr id="4" name="Picture 3">
            <a:extLst>
              <a:ext uri="{FF2B5EF4-FFF2-40B4-BE49-F238E27FC236}">
                <a16:creationId xmlns:a16="http://schemas.microsoft.com/office/drawing/2014/main" id="{33E88598-D34A-44B4-966C-919EB8819BFA}"/>
              </a:ext>
            </a:extLst>
          </p:cNvPr>
          <p:cNvPicPr>
            <a:picLocks noChangeAspect="1"/>
          </p:cNvPicPr>
          <p:nvPr/>
        </p:nvPicPr>
        <p:blipFill>
          <a:blip r:embed="rId4"/>
          <a:stretch>
            <a:fillRect/>
          </a:stretch>
        </p:blipFill>
        <p:spPr>
          <a:xfrm>
            <a:off x="457315" y="711460"/>
            <a:ext cx="2475922" cy="2475922"/>
          </a:xfrm>
          <a:prstGeom prst="rect">
            <a:avLst/>
          </a:prstGeom>
        </p:spPr>
      </p:pic>
      <p:sp>
        <p:nvSpPr>
          <p:cNvPr id="5" name="TextBox 4">
            <a:extLst>
              <a:ext uri="{FF2B5EF4-FFF2-40B4-BE49-F238E27FC236}">
                <a16:creationId xmlns:a16="http://schemas.microsoft.com/office/drawing/2014/main" id="{F8C2274B-A884-4FD7-B205-4FACF306F45B}"/>
              </a:ext>
            </a:extLst>
          </p:cNvPr>
          <p:cNvSpPr txBox="1"/>
          <p:nvPr/>
        </p:nvSpPr>
        <p:spPr>
          <a:xfrm>
            <a:off x="377952" y="2839008"/>
            <a:ext cx="11411712" cy="39087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''Just when many expected the darkness to fall, the flame has grown bright‘’ </a:t>
            </a:r>
          </a:p>
          <a:p>
            <a:pPr algn="ctr"/>
            <a:r>
              <a:rPr lang="en-US" sz="2400" dirty="0"/>
              <a:t>''I fear for the darkness as four Justices anxiously await the single vote necessary to extinguish the light‘’ </a:t>
            </a:r>
          </a:p>
          <a:p>
            <a:pPr algn="ctr"/>
            <a:r>
              <a:rPr lang="en-US" dirty="0"/>
              <a:t>(Planned Parenthood v. Casey, 505 U.S. 833, 922, 923 (1992) (Justice Blackmun concurring)</a:t>
            </a:r>
          </a:p>
          <a:p>
            <a:pPr algn="ctr"/>
            <a:r>
              <a:rPr lang="en-US" sz="2400" dirty="0"/>
              <a:t>''I fear for the future. I fear for … liberty and equality . . . </a:t>
            </a:r>
          </a:p>
          <a:p>
            <a:pPr algn="ctr"/>
            <a:r>
              <a:rPr lang="en-US" sz="2400" dirty="0"/>
              <a:t>I fear for the integrity of, and public esteem for, this Court . . . .</a:t>
            </a:r>
          </a:p>
          <a:p>
            <a:pPr algn="ctr"/>
            <a:r>
              <a:rPr lang="en-US" sz="2400" dirty="0"/>
              <a:t>The signs are evident and very ominous, and a chill wind blows.‘’ </a:t>
            </a:r>
          </a:p>
          <a:p>
            <a:pPr algn="ctr"/>
            <a:r>
              <a:rPr lang="en-US" dirty="0"/>
              <a:t>(Webster v. Reproductive Health Services 492 U.S. 490, 538, 560 (1989) (Justice Blackmun, Dissenting)</a:t>
            </a:r>
          </a:p>
          <a:p>
            <a:pPr algn="ctr"/>
            <a:r>
              <a:rPr lang="en-US" sz="2400" b="1" dirty="0"/>
              <a:t> </a:t>
            </a:r>
            <a:r>
              <a:rPr lang="en-US" sz="2400" b="1" dirty="0">
                <a:solidFill>
                  <a:schemeClr val="accent1">
                    <a:lumMod val="75000"/>
                  </a:schemeClr>
                </a:solidFill>
              </a:rPr>
              <a:t>“We now overrule those decisions and return that authority to the people and their elected representatives.” </a:t>
            </a:r>
          </a:p>
          <a:p>
            <a:pPr algn="ctr"/>
            <a:r>
              <a:rPr lang="en-US" sz="2000" b="1" i="1" dirty="0"/>
              <a:t>Dobbs v. Jackson Women's Health Organization, 597 U.S. ___ (2022)(Justice Alito)</a:t>
            </a:r>
            <a:endParaRPr lang="en-US" sz="2400" b="1" i="1" dirty="0"/>
          </a:p>
        </p:txBody>
      </p:sp>
    </p:spTree>
    <p:extLst>
      <p:ext uri="{BB962C8B-B14F-4D97-AF65-F5344CB8AC3E}">
        <p14:creationId xmlns:p14="http://schemas.microsoft.com/office/powerpoint/2010/main" val="3693077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5E295-AC48-407E-B419-1FB35DFE18F3}"/>
              </a:ext>
            </a:extLst>
          </p:cNvPr>
          <p:cNvSpPr>
            <a:spLocks noGrp="1"/>
          </p:cNvSpPr>
          <p:nvPr>
            <p:ph type="title"/>
          </p:nvPr>
        </p:nvSpPr>
        <p:spPr>
          <a:xfrm>
            <a:off x="438912" y="365125"/>
            <a:ext cx="10914888" cy="1325563"/>
          </a:xfrm>
        </p:spPr>
        <p:style>
          <a:lnRef idx="2">
            <a:schemeClr val="dk1"/>
          </a:lnRef>
          <a:fillRef idx="1">
            <a:schemeClr val="lt1"/>
          </a:fillRef>
          <a:effectRef idx="0">
            <a:schemeClr val="dk1"/>
          </a:effectRef>
          <a:fontRef idx="minor">
            <a:schemeClr val="dk1"/>
          </a:fontRef>
        </p:style>
        <p:txBody>
          <a:bodyPr>
            <a:normAutofit/>
          </a:bodyPr>
          <a:lstStyle/>
          <a:p>
            <a:r>
              <a:rPr lang="en-US" sz="4000" dirty="0"/>
              <a:t>In his lone dissenting opinion in </a:t>
            </a:r>
            <a:r>
              <a:rPr lang="en-US" sz="4000" i="1" dirty="0"/>
              <a:t>June Medical Services</a:t>
            </a:r>
            <a:r>
              <a:rPr lang="en-US" sz="4000" dirty="0"/>
              <a:t>, Justice Thomas Wrote : </a:t>
            </a:r>
            <a:endParaRPr lang="en-US" dirty="0"/>
          </a:p>
        </p:txBody>
      </p:sp>
      <p:sp>
        <p:nvSpPr>
          <p:cNvPr id="3" name="Content Placeholder 2">
            <a:extLst>
              <a:ext uri="{FF2B5EF4-FFF2-40B4-BE49-F238E27FC236}">
                <a16:creationId xmlns:a16="http://schemas.microsoft.com/office/drawing/2014/main" id="{9780F8A7-2A0B-4606-AC12-3D2CB5DABEE7}"/>
              </a:ext>
            </a:extLst>
          </p:cNvPr>
          <p:cNvSpPr>
            <a:spLocks noGrp="1"/>
          </p:cNvSpPr>
          <p:nvPr>
            <p:ph sz="half" idx="1"/>
          </p:nvPr>
        </p:nvSpPr>
        <p:spPr>
          <a:xfrm>
            <a:off x="341376" y="1825624"/>
            <a:ext cx="6669024" cy="4819015"/>
          </a:xfrm>
        </p:spPr>
        <p:txBody>
          <a:bodyPr>
            <a:noAutofit/>
          </a:bodyPr>
          <a:lstStyle/>
          <a:p>
            <a:pPr marL="233363" lvl="1" indent="0">
              <a:buNone/>
            </a:pPr>
            <a:r>
              <a:rPr lang="en-US" dirty="0"/>
              <a:t>“The plurality and The Chief Justice . . . conclude that Louisiana’s law is unconstitutional under our precedents</a:t>
            </a:r>
            <a:r>
              <a:rPr lang="en-US" u="sng" dirty="0"/>
              <a:t>. </a:t>
            </a:r>
            <a:r>
              <a:rPr lang="en-US" b="1" u="sng" dirty="0"/>
              <a:t>But those decisions created the right to abortion out of whole cloth</a:t>
            </a:r>
            <a:r>
              <a:rPr lang="en-US" dirty="0"/>
              <a:t>, without a shred of support from the Constitution’s text. Our abortion precedents are grievously wrong and should be overruled.”</a:t>
            </a:r>
          </a:p>
          <a:p>
            <a:r>
              <a:rPr lang="en-US" sz="2400" b="1" u="sng" dirty="0"/>
              <a:t>None</a:t>
            </a:r>
            <a:r>
              <a:rPr lang="en-US" sz="2400" dirty="0"/>
              <a:t> of the other members of the Court, including Gorsuch, and Kavanaugh (the newest members of the Court) joined his opinion. </a:t>
            </a:r>
          </a:p>
          <a:p>
            <a:r>
              <a:rPr lang="en-US" sz="2400" dirty="0"/>
              <a:t>Although the justices disagreed about how to interpret the standard from </a:t>
            </a:r>
            <a:r>
              <a:rPr lang="en-US" sz="2400" i="1" dirty="0"/>
              <a:t>Casey</a:t>
            </a:r>
            <a:r>
              <a:rPr lang="en-US" sz="2400" dirty="0"/>
              <a:t>, </a:t>
            </a:r>
            <a:r>
              <a:rPr lang="en-US" sz="2400" b="1" u="sng" dirty="0"/>
              <a:t>eight of the nine justices used </a:t>
            </a:r>
            <a:r>
              <a:rPr lang="en-US" sz="2400" b="1" i="1" u="sng" dirty="0"/>
              <a:t>Casey</a:t>
            </a:r>
            <a:r>
              <a:rPr lang="en-US" sz="2400" b="1" u="sng" dirty="0"/>
              <a:t> as their framework for analyzing the case</a:t>
            </a:r>
          </a:p>
        </p:txBody>
      </p:sp>
      <p:sp>
        <p:nvSpPr>
          <p:cNvPr id="4" name="Content Placeholder 3">
            <a:extLst>
              <a:ext uri="{FF2B5EF4-FFF2-40B4-BE49-F238E27FC236}">
                <a16:creationId xmlns:a16="http://schemas.microsoft.com/office/drawing/2014/main" id="{859C5A65-BEFF-4906-9833-9C59330B0FA6}"/>
              </a:ext>
            </a:extLst>
          </p:cNvPr>
          <p:cNvSpPr>
            <a:spLocks noGrp="1"/>
          </p:cNvSpPr>
          <p:nvPr>
            <p:ph sz="half" idx="2"/>
          </p:nvPr>
        </p:nvSpPr>
        <p:spPr>
          <a:xfrm>
            <a:off x="7144512" y="1825625"/>
            <a:ext cx="4209288" cy="4351338"/>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dirty="0"/>
              <a:t>(Thomas, J., filed a dissenting opinion. Alito, J., filed a dissenting opinion, in which Gorsuch, J., joined, in which Thomas, J., joined except as to Parts III–C and IV–F, and in which Kavanaugh, J., joined as to Parts I, II, and III. Gorsuch, J., and Kavanaugh, J., filed dissenting opinions). </a:t>
            </a:r>
          </a:p>
          <a:p>
            <a:endParaRPr lang="en-US" dirty="0"/>
          </a:p>
        </p:txBody>
      </p:sp>
    </p:spTree>
    <p:extLst>
      <p:ext uri="{BB962C8B-B14F-4D97-AF65-F5344CB8AC3E}">
        <p14:creationId xmlns:p14="http://schemas.microsoft.com/office/powerpoint/2010/main" val="124768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C46354-C28C-4F5A-8B48-E55A620AFFFC}"/>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If Justices Alito, Kavanaugh, and Gorsuch, did not stand by </a:t>
            </a:r>
            <a:r>
              <a:rPr lang="en-US" i="1" dirty="0"/>
              <a:t>June Medical </a:t>
            </a:r>
            <a:r>
              <a:rPr lang="en-US" u="sng" dirty="0"/>
              <a:t>will they Stand by </a:t>
            </a:r>
            <a:r>
              <a:rPr lang="en-US" i="1" u="sng" dirty="0"/>
              <a:t>Dobbs</a:t>
            </a:r>
            <a:r>
              <a:rPr lang="en-US" u="sng" dirty="0"/>
              <a:t>?  </a:t>
            </a:r>
          </a:p>
        </p:txBody>
      </p:sp>
      <p:sp>
        <p:nvSpPr>
          <p:cNvPr id="5" name="Content Placeholder 4">
            <a:extLst>
              <a:ext uri="{FF2B5EF4-FFF2-40B4-BE49-F238E27FC236}">
                <a16:creationId xmlns:a16="http://schemas.microsoft.com/office/drawing/2014/main" id="{42DF5B81-F96C-4E1E-ABAE-50E165C98BC4}"/>
              </a:ext>
            </a:extLst>
          </p:cNvPr>
          <p:cNvSpPr>
            <a:spLocks noGrp="1"/>
          </p:cNvSpPr>
          <p:nvPr>
            <p:ph sz="half" idx="1"/>
          </p:nvPr>
        </p:nvSpPr>
        <p:spPr>
          <a:xfrm>
            <a:off x="838200" y="1825625"/>
            <a:ext cx="6999514" cy="4667250"/>
          </a:xfrm>
        </p:spPr>
        <p:txBody>
          <a:bodyPr>
            <a:normAutofit/>
          </a:bodyPr>
          <a:lstStyle/>
          <a:p>
            <a:r>
              <a:rPr lang="en-US" sz="3200" b="1" dirty="0"/>
              <a:t>Will they follow the dicta in Dobbs, or the reasoning in Dobbs?</a:t>
            </a:r>
          </a:p>
          <a:p>
            <a:r>
              <a:rPr lang="en-US" dirty="0"/>
              <a:t>Which part of the reasoning is ratio decidendi and which part is obiter dicta?</a:t>
            </a:r>
          </a:p>
          <a:p>
            <a:r>
              <a:rPr lang="en-US" dirty="0"/>
              <a:t>Will the Court re-evaluate other rights, and other constitutional standards?</a:t>
            </a:r>
          </a:p>
        </p:txBody>
      </p:sp>
      <p:pic>
        <p:nvPicPr>
          <p:cNvPr id="1026" name="Picture 2" descr="Goodbye June: albums, songs, playlists | Listen on Deezer">
            <a:extLst>
              <a:ext uri="{FF2B5EF4-FFF2-40B4-BE49-F238E27FC236}">
                <a16:creationId xmlns:a16="http://schemas.microsoft.com/office/drawing/2014/main" id="{521953AA-26DA-46DB-A3F6-3048BC11094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474445" y="2188180"/>
            <a:ext cx="4146697" cy="4146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955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933D-2335-4563-82DF-95833D1579B0}"/>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pPr algn="ctr"/>
            <a:r>
              <a:rPr lang="en-US" b="1" i="1" dirty="0"/>
              <a:t>The Foundation for June:</a:t>
            </a:r>
            <a:br>
              <a:rPr lang="en-US" b="1" i="1" dirty="0"/>
            </a:br>
            <a:r>
              <a:rPr lang="en-US" b="1" i="1" dirty="0"/>
              <a:t>Whole Woman’s Health v. </a:t>
            </a:r>
            <a:r>
              <a:rPr lang="en-US" b="1" i="1" dirty="0" err="1"/>
              <a:t>Hellerstedt</a:t>
            </a:r>
            <a:r>
              <a:rPr lang="en-US" b="1" i="1" dirty="0"/>
              <a:t> </a:t>
            </a:r>
            <a:r>
              <a:rPr lang="en-US" b="1" dirty="0"/>
              <a:t>(2016)</a:t>
            </a:r>
            <a:endParaRPr lang="en-US" dirty="0"/>
          </a:p>
        </p:txBody>
      </p:sp>
      <p:sp>
        <p:nvSpPr>
          <p:cNvPr id="3" name="Content Placeholder 2">
            <a:extLst>
              <a:ext uri="{FF2B5EF4-FFF2-40B4-BE49-F238E27FC236}">
                <a16:creationId xmlns:a16="http://schemas.microsoft.com/office/drawing/2014/main" id="{CBA89FB6-1DE2-4C21-AD80-B36F0A25E903}"/>
              </a:ext>
            </a:extLst>
          </p:cNvPr>
          <p:cNvSpPr>
            <a:spLocks noGrp="1"/>
          </p:cNvSpPr>
          <p:nvPr>
            <p:ph idx="1"/>
          </p:nvPr>
        </p:nvSpPr>
        <p:spPr/>
        <p:txBody>
          <a:bodyPr/>
          <a:lstStyle/>
          <a:p>
            <a:r>
              <a:rPr lang="en-US" sz="3200" b="1" dirty="0"/>
              <a:t>Breyer, J</a:t>
            </a:r>
            <a:r>
              <a:rPr lang="en-US" sz="3200" dirty="0"/>
              <a:t>., delivered the opinion of the Court, in which Kennedy, Ginsburg, Sotomayor, and Kagan, JJ., joined. Ginsburg, J., filed a concurring opinion (5)</a:t>
            </a:r>
          </a:p>
          <a:p>
            <a:r>
              <a:rPr lang="en-US" sz="3200" b="1" u="sng" dirty="0"/>
              <a:t>Thomas, J., filed a dissenting opinion. (1) (No one joined him)</a:t>
            </a:r>
          </a:p>
          <a:p>
            <a:r>
              <a:rPr lang="en-US" sz="3200" dirty="0"/>
              <a:t>Alito, J., filed a dissenting opinion, in which Roberts, C. J., and Thomas, J., joined. (3)</a:t>
            </a:r>
          </a:p>
          <a:p>
            <a:endParaRPr lang="en-US" dirty="0"/>
          </a:p>
        </p:txBody>
      </p:sp>
    </p:spTree>
    <p:extLst>
      <p:ext uri="{BB962C8B-B14F-4D97-AF65-F5344CB8AC3E}">
        <p14:creationId xmlns:p14="http://schemas.microsoft.com/office/powerpoint/2010/main" val="2982995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30B3-4B2A-4A1C-ABDB-35271FFAB811}"/>
              </a:ext>
            </a:extLst>
          </p:cNvPr>
          <p:cNvSpPr>
            <a:spLocks noGrp="1"/>
          </p:cNvSpPr>
          <p:nvPr>
            <p:ph type="ctrTitle"/>
          </p:nvPr>
        </p:nvSpPr>
        <p:spPr/>
        <p:txBody>
          <a:bodyPr/>
          <a:lstStyle/>
          <a:p>
            <a:r>
              <a:rPr lang="en-US" dirty="0"/>
              <a:t>Cutting the Foundation out of June and </a:t>
            </a:r>
            <a:r>
              <a:rPr lang="en-US" dirty="0" err="1"/>
              <a:t>Hellerstedt</a:t>
            </a:r>
            <a:endParaRPr lang="en-US" dirty="0"/>
          </a:p>
        </p:txBody>
      </p:sp>
      <p:sp>
        <p:nvSpPr>
          <p:cNvPr id="4" name="Subtitle 3">
            <a:extLst>
              <a:ext uri="{FF2B5EF4-FFF2-40B4-BE49-F238E27FC236}">
                <a16:creationId xmlns:a16="http://schemas.microsoft.com/office/drawing/2014/main" id="{1A644855-FC2D-4F8B-B74B-08AF661A9862}"/>
              </a:ext>
            </a:extLst>
          </p:cNvPr>
          <p:cNvSpPr>
            <a:spLocks noGrp="1"/>
          </p:cNvSpPr>
          <p:nvPr>
            <p:ph type="subTitle" idx="1"/>
          </p:nvPr>
        </p:nvSpPr>
        <p:spPr>
          <a:xfrm>
            <a:off x="1524000" y="4232366"/>
            <a:ext cx="9144000" cy="1025434"/>
          </a:xfrm>
        </p:spPr>
        <p:txBody>
          <a:bodyPr>
            <a:normAutofit/>
          </a:bodyPr>
          <a:lstStyle/>
          <a:p>
            <a:r>
              <a:rPr lang="en-US" sz="4000" dirty="0"/>
              <a:t>Overruling Casey and Roe</a:t>
            </a:r>
          </a:p>
        </p:txBody>
      </p:sp>
    </p:spTree>
    <p:extLst>
      <p:ext uri="{BB962C8B-B14F-4D97-AF65-F5344CB8AC3E}">
        <p14:creationId xmlns:p14="http://schemas.microsoft.com/office/powerpoint/2010/main" val="2033726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8F8F-12E0-4F66-B9D4-D19883ECC32B}"/>
              </a:ext>
            </a:extLst>
          </p:cNvPr>
          <p:cNvSpPr>
            <a:spLocks noGrp="1"/>
          </p:cNvSpPr>
          <p:nvPr>
            <p:ph type="title"/>
          </p:nvPr>
        </p:nvSpPr>
        <p:spPr>
          <a:xfrm>
            <a:off x="838200" y="365125"/>
            <a:ext cx="10515600" cy="941161"/>
          </a:xfrm>
        </p:spPr>
        <p:style>
          <a:lnRef idx="2">
            <a:schemeClr val="dk1"/>
          </a:lnRef>
          <a:fillRef idx="1">
            <a:schemeClr val="lt1"/>
          </a:fillRef>
          <a:effectRef idx="0">
            <a:schemeClr val="dk1"/>
          </a:effectRef>
          <a:fontRef idx="minor">
            <a:schemeClr val="dk1"/>
          </a:fontRef>
        </p:style>
        <p:txBody>
          <a:bodyPr/>
          <a:lstStyle/>
          <a:p>
            <a:pPr algn="ctr"/>
            <a:r>
              <a:rPr lang="en-US" b="1" i="1" dirty="0"/>
              <a:t>Dobbs (Alito’s holding)</a:t>
            </a:r>
          </a:p>
        </p:txBody>
      </p:sp>
      <p:sp>
        <p:nvSpPr>
          <p:cNvPr id="3" name="Content Placeholder 2">
            <a:extLst>
              <a:ext uri="{FF2B5EF4-FFF2-40B4-BE49-F238E27FC236}">
                <a16:creationId xmlns:a16="http://schemas.microsoft.com/office/drawing/2014/main" id="{1E0A7460-50A7-4791-9BB9-C8C6D67C8963}"/>
              </a:ext>
            </a:extLst>
          </p:cNvPr>
          <p:cNvSpPr>
            <a:spLocks noGrp="1"/>
          </p:cNvSpPr>
          <p:nvPr>
            <p:ph idx="1"/>
          </p:nvPr>
        </p:nvSpPr>
        <p:spPr>
          <a:xfrm>
            <a:off x="457201" y="1606731"/>
            <a:ext cx="11207930" cy="4990012"/>
          </a:xfrm>
        </p:spPr>
        <p:txBody>
          <a:bodyPr>
            <a:normAutofit fontScale="92500"/>
          </a:bodyPr>
          <a:lstStyle/>
          <a:p>
            <a:r>
              <a:rPr lang="en-US" dirty="0"/>
              <a:t>We hold that </a:t>
            </a:r>
            <a:r>
              <a:rPr lang="en-US" i="1" dirty="0"/>
              <a:t>Roe</a:t>
            </a:r>
            <a:r>
              <a:rPr lang="en-US" dirty="0"/>
              <a:t> and </a:t>
            </a:r>
            <a:r>
              <a:rPr lang="en-US" i="1" dirty="0"/>
              <a:t>Casey</a:t>
            </a:r>
            <a:r>
              <a:rPr lang="en-US" dirty="0"/>
              <a:t> must be overruled. </a:t>
            </a:r>
          </a:p>
          <a:p>
            <a:r>
              <a:rPr lang="en-US" u="sng" dirty="0"/>
              <a:t>The Constitution makes no reference to abortion</a:t>
            </a:r>
            <a:r>
              <a:rPr lang="en-US" dirty="0"/>
              <a:t>, and </a:t>
            </a:r>
            <a:r>
              <a:rPr lang="en-US" u="sng" dirty="0"/>
              <a:t>no such right is implicitly protected by any constitutional provision</a:t>
            </a:r>
            <a:r>
              <a:rPr lang="en-US" dirty="0"/>
              <a:t>, including the one on which the defenders of Roe and Casey now chiefly rely—the </a:t>
            </a:r>
            <a:r>
              <a:rPr lang="en-US" u="sng" dirty="0"/>
              <a:t>Due Process Clause of the Fourteenth Amendment. </a:t>
            </a:r>
          </a:p>
          <a:p>
            <a:r>
              <a:rPr lang="en-US" dirty="0"/>
              <a:t>That provision has been held to guarantee some rights that are not mentioned in the Constitution, </a:t>
            </a:r>
            <a:r>
              <a:rPr lang="en-US" b="1" u="sng" dirty="0"/>
              <a:t>but any such right must be “deeply rooted in this Nation’s history and tradition” and “implicit in the concept of ordered liberty.” </a:t>
            </a:r>
            <a:r>
              <a:rPr lang="en-US" b="1" u="sng" dirty="0">
                <a:solidFill>
                  <a:srgbClr val="0070C0"/>
                </a:solidFill>
              </a:rPr>
              <a:t>Washington v. Glucksberg, 521 U.S. 702, 721 (1997) </a:t>
            </a:r>
          </a:p>
          <a:p>
            <a:r>
              <a:rPr lang="en-US" dirty="0"/>
              <a:t>“The right to abortion does not fall within this category. Until the latter part of the 20th century, such a right was entirely unknown in American law.” </a:t>
            </a:r>
          </a:p>
          <a:p>
            <a:pPr marL="0" indent="0" algn="ctr">
              <a:buNone/>
            </a:pPr>
            <a:r>
              <a:rPr lang="en-US" sz="3500" b="1" dirty="0"/>
              <a:t>(But is this middle part actually correct?)</a:t>
            </a:r>
          </a:p>
        </p:txBody>
      </p:sp>
    </p:spTree>
    <p:extLst>
      <p:ext uri="{BB962C8B-B14F-4D97-AF65-F5344CB8AC3E}">
        <p14:creationId xmlns:p14="http://schemas.microsoft.com/office/powerpoint/2010/main" val="22471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D3212-EA5E-40A9-AD42-1C8C4C7068CB}"/>
              </a:ext>
            </a:extLst>
          </p:cNvPr>
          <p:cNvSpPr>
            <a:spLocks noGrp="1"/>
          </p:cNvSpPr>
          <p:nvPr>
            <p:ph type="title"/>
          </p:nvPr>
        </p:nvSpPr>
        <p:spPr>
          <a:xfrm>
            <a:off x="195072" y="117567"/>
            <a:ext cx="11655552" cy="1515290"/>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i="1" dirty="0" err="1"/>
              <a:t>Timbs</a:t>
            </a:r>
            <a:r>
              <a:rPr lang="en-US" i="1" dirty="0"/>
              <a:t> v. Indiana </a:t>
            </a:r>
            <a:r>
              <a:rPr lang="en-US" dirty="0"/>
              <a:t>(2019) (9-0) </a:t>
            </a:r>
            <a:br>
              <a:rPr lang="en-US" dirty="0"/>
            </a:br>
            <a:r>
              <a:rPr lang="en-US" dirty="0"/>
              <a:t>(incorporating excessive fines)</a:t>
            </a:r>
            <a:br>
              <a:rPr lang="en-US" dirty="0"/>
            </a:br>
            <a:r>
              <a:rPr lang="en-US" sz="2700" dirty="0"/>
              <a:t>(Ginsburg writing for a unanimous Court (except, sort of, Thomas Concurring)</a:t>
            </a:r>
            <a:endParaRPr lang="en-US" dirty="0"/>
          </a:p>
        </p:txBody>
      </p:sp>
      <p:sp>
        <p:nvSpPr>
          <p:cNvPr id="3" name="Content Placeholder 2">
            <a:extLst>
              <a:ext uri="{FF2B5EF4-FFF2-40B4-BE49-F238E27FC236}">
                <a16:creationId xmlns:a16="http://schemas.microsoft.com/office/drawing/2014/main" id="{172F3B68-5B7A-4B4D-ADA9-1C4622715389}"/>
              </a:ext>
            </a:extLst>
          </p:cNvPr>
          <p:cNvSpPr>
            <a:spLocks noGrp="1"/>
          </p:cNvSpPr>
          <p:nvPr>
            <p:ph idx="1"/>
          </p:nvPr>
        </p:nvSpPr>
        <p:spPr>
          <a:xfrm>
            <a:off x="195072" y="1737360"/>
            <a:ext cx="11325497" cy="4860018"/>
          </a:xfrm>
        </p:spPr>
        <p:txBody>
          <a:bodyPr>
            <a:normAutofit fontScale="92500" lnSpcReduction="20000"/>
          </a:bodyPr>
          <a:lstStyle/>
          <a:p>
            <a:pPr marL="0" indent="0">
              <a:buNone/>
            </a:pPr>
            <a:r>
              <a:rPr lang="en-US" dirty="0"/>
              <a:t> </a:t>
            </a:r>
            <a:r>
              <a:rPr lang="en-US" sz="3000" dirty="0"/>
              <a:t>A Bill of Rights protection is incorporated, we have explained, if it is </a:t>
            </a:r>
            <a:r>
              <a:rPr lang="en-US" sz="3000" b="1" dirty="0"/>
              <a:t>“fundamental to our scheme of ordered liberty,” </a:t>
            </a:r>
            <a:r>
              <a:rPr lang="en-US" sz="6500" b="1" u="sng" dirty="0"/>
              <a:t>or </a:t>
            </a:r>
            <a:r>
              <a:rPr lang="en-US" sz="3000" b="1" dirty="0"/>
              <a:t>“deeply rooted in this Nation’s history and tradition.” </a:t>
            </a:r>
            <a:r>
              <a:rPr lang="en-US" sz="3000" dirty="0"/>
              <a:t>Id., at 767 (internal quotation marks omitted; emphasis deleted). 139 </a:t>
            </a:r>
            <a:r>
              <a:rPr lang="en-US" sz="3000" dirty="0" err="1"/>
              <a:t>S.Ct</a:t>
            </a:r>
            <a:r>
              <a:rPr lang="en-US" sz="3000" dirty="0"/>
              <a:t>. 682, 687 (2019)</a:t>
            </a:r>
          </a:p>
          <a:p>
            <a:pPr marL="0" indent="0">
              <a:buNone/>
            </a:pPr>
            <a:endParaRPr lang="en-US" dirty="0"/>
          </a:p>
          <a:p>
            <a:pPr marL="0" indent="0">
              <a:buNone/>
            </a:pPr>
            <a:r>
              <a:rPr lang="en-US" dirty="0"/>
              <a:t>Note also: Alito’s rule from </a:t>
            </a:r>
            <a:r>
              <a:rPr lang="en-US" i="1" dirty="0"/>
              <a:t>Washington v. Glucksberg </a:t>
            </a:r>
            <a:r>
              <a:rPr lang="en-US" dirty="0"/>
              <a:t>is citing a line of cases that spoke of a different but tangentially related doctrine:</a:t>
            </a:r>
          </a:p>
          <a:p>
            <a:pPr marL="0" indent="0">
              <a:buNone/>
            </a:pPr>
            <a:r>
              <a:rPr lang="en-US" dirty="0" err="1"/>
              <a:t>Gluckberg</a:t>
            </a:r>
            <a:r>
              <a:rPr lang="en-US" dirty="0"/>
              <a:t> is citing cases that talked about: </a:t>
            </a:r>
            <a:r>
              <a:rPr lang="en-US" b="1" dirty="0"/>
              <a:t>offending some “principle of justice so rooted in the traditions and conscience of our people as to be ranked as fundamental." </a:t>
            </a:r>
          </a:p>
          <a:p>
            <a:pPr marL="0" indent="0">
              <a:buNone/>
            </a:pPr>
            <a:r>
              <a:rPr lang="en-US" i="1" dirty="0"/>
              <a:t>Palko v. Connecticut</a:t>
            </a:r>
            <a:r>
              <a:rPr lang="en-US" dirty="0"/>
              <a:t>, 302 U. S. 319, 325, 326 (1937)</a:t>
            </a:r>
            <a:r>
              <a:rPr lang="en-US" i="1" dirty="0"/>
              <a:t>Brown v. Mississippi</a:t>
            </a:r>
            <a:r>
              <a:rPr lang="en-US" dirty="0"/>
              <a:t>, 297 U.S. 278, 279  (1936); quoting from </a:t>
            </a:r>
            <a:r>
              <a:rPr lang="en-US" i="1" dirty="0"/>
              <a:t>Snyder v. Massachusetts</a:t>
            </a:r>
            <a:r>
              <a:rPr lang="en-US" dirty="0"/>
              <a:t>, supra; </a:t>
            </a:r>
            <a:r>
              <a:rPr lang="en-US" i="1" dirty="0"/>
              <a:t>Rogers v. Peck</a:t>
            </a:r>
            <a:r>
              <a:rPr lang="en-US" dirty="0"/>
              <a:t>, 199 U. S. 425, 199 U. S. 434. (1905)</a:t>
            </a:r>
          </a:p>
          <a:p>
            <a:pPr marL="0" indent="0">
              <a:buNone/>
            </a:pPr>
            <a:endParaRPr lang="en-US" dirty="0"/>
          </a:p>
        </p:txBody>
      </p:sp>
    </p:spTree>
    <p:extLst>
      <p:ext uri="{BB962C8B-B14F-4D97-AF65-F5344CB8AC3E}">
        <p14:creationId xmlns:p14="http://schemas.microsoft.com/office/powerpoint/2010/main" val="122929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479A5C-7AF0-41ED-BE37-BCA6143719A0}"/>
              </a:ext>
            </a:extLst>
          </p:cNvPr>
          <p:cNvSpPr>
            <a:spLocks noGrp="1"/>
          </p:cNvSpPr>
          <p:nvPr>
            <p:ph type="ctrTitle"/>
          </p:nvPr>
        </p:nvSpPr>
        <p:spPr>
          <a:xfrm>
            <a:off x="1524000" y="1122363"/>
            <a:ext cx="9144000" cy="2979374"/>
          </a:xfrm>
        </p:spPr>
        <p:txBody>
          <a:bodyPr>
            <a:normAutofit/>
          </a:bodyPr>
          <a:lstStyle/>
          <a:p>
            <a:r>
              <a:rPr lang="en-US" dirty="0"/>
              <a:t>Attempting to not call into question the rest of the foundation</a:t>
            </a:r>
          </a:p>
        </p:txBody>
      </p:sp>
      <p:sp>
        <p:nvSpPr>
          <p:cNvPr id="5" name="Subtitle 4">
            <a:extLst>
              <a:ext uri="{FF2B5EF4-FFF2-40B4-BE49-F238E27FC236}">
                <a16:creationId xmlns:a16="http://schemas.microsoft.com/office/drawing/2014/main" id="{2C1C0A0F-FF07-47E1-8C0C-C67B8101FB90}"/>
              </a:ext>
            </a:extLst>
          </p:cNvPr>
          <p:cNvSpPr>
            <a:spLocks noGrp="1"/>
          </p:cNvSpPr>
          <p:nvPr>
            <p:ph type="subTitle" idx="1"/>
          </p:nvPr>
        </p:nvSpPr>
        <p:spPr>
          <a:xfrm>
            <a:off x="1524000" y="4402183"/>
            <a:ext cx="9144000" cy="855616"/>
          </a:xfrm>
        </p:spPr>
        <p:txBody>
          <a:bodyPr>
            <a:normAutofit/>
          </a:bodyPr>
          <a:lstStyle/>
          <a:p>
            <a:r>
              <a:rPr lang="en-US" sz="4800" b="1" dirty="0"/>
              <a:t>Dicta?</a:t>
            </a:r>
          </a:p>
        </p:txBody>
      </p:sp>
    </p:spTree>
    <p:extLst>
      <p:ext uri="{BB962C8B-B14F-4D97-AF65-F5344CB8AC3E}">
        <p14:creationId xmlns:p14="http://schemas.microsoft.com/office/powerpoint/2010/main" val="1894119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CD492-B52D-4507-8838-810125C23635}"/>
              </a:ext>
            </a:extLst>
          </p:cNvPr>
          <p:cNvSpPr>
            <a:spLocks noGrp="1"/>
          </p:cNvSpPr>
          <p:nvPr>
            <p:ph type="title"/>
          </p:nvPr>
        </p:nvSpPr>
        <p:spPr>
          <a:xfrm>
            <a:off x="499729" y="365126"/>
            <a:ext cx="11217349" cy="751294"/>
          </a:xfrm>
        </p:spPr>
        <p:style>
          <a:lnRef idx="2">
            <a:schemeClr val="dk1"/>
          </a:lnRef>
          <a:fillRef idx="1">
            <a:schemeClr val="lt1"/>
          </a:fillRef>
          <a:effectRef idx="0">
            <a:schemeClr val="dk1"/>
          </a:effectRef>
          <a:fontRef idx="minor">
            <a:schemeClr val="dk1"/>
          </a:fontRef>
        </p:style>
        <p:txBody>
          <a:bodyPr>
            <a:normAutofit/>
          </a:bodyPr>
          <a:lstStyle/>
          <a:p>
            <a:r>
              <a:rPr lang="en-US" sz="3200" dirty="0"/>
              <a:t>The Court in </a:t>
            </a:r>
            <a:r>
              <a:rPr lang="en-US" sz="3200" i="1" dirty="0"/>
              <a:t>Dobbs</a:t>
            </a:r>
            <a:r>
              <a:rPr lang="en-US" sz="3200" dirty="0"/>
              <a:t> noted that </a:t>
            </a:r>
            <a:r>
              <a:rPr lang="en-US" sz="3200" i="1" dirty="0"/>
              <a:t>Roe</a:t>
            </a:r>
            <a:r>
              <a:rPr lang="en-US" sz="3200" dirty="0"/>
              <a:t> relied on the following rights:</a:t>
            </a:r>
          </a:p>
        </p:txBody>
      </p:sp>
      <p:sp>
        <p:nvSpPr>
          <p:cNvPr id="3" name="Content Placeholder 2">
            <a:extLst>
              <a:ext uri="{FF2B5EF4-FFF2-40B4-BE49-F238E27FC236}">
                <a16:creationId xmlns:a16="http://schemas.microsoft.com/office/drawing/2014/main" id="{A7FC4027-C1C4-4BA4-A021-D3478A080123}"/>
              </a:ext>
            </a:extLst>
          </p:cNvPr>
          <p:cNvSpPr>
            <a:spLocks noGrp="1"/>
          </p:cNvSpPr>
          <p:nvPr>
            <p:ph idx="1"/>
          </p:nvPr>
        </p:nvSpPr>
        <p:spPr>
          <a:xfrm>
            <a:off x="499730" y="1329069"/>
            <a:ext cx="11472531" cy="5050465"/>
          </a:xfrm>
        </p:spPr>
        <p:txBody>
          <a:bodyPr>
            <a:normAutofit fontScale="92500" lnSpcReduction="10000"/>
          </a:bodyPr>
          <a:lstStyle/>
          <a:p>
            <a:r>
              <a:rPr lang="en-US" i="1" dirty="0"/>
              <a:t>Pierce</a:t>
            </a:r>
            <a:r>
              <a:rPr lang="en-US" dirty="0"/>
              <a:t> (1925) (right to send children to religious school/ Catholic school);</a:t>
            </a:r>
          </a:p>
          <a:p>
            <a:r>
              <a:rPr lang="en-US" i="1" dirty="0"/>
              <a:t>Meyer</a:t>
            </a:r>
            <a:r>
              <a:rPr lang="en-US" dirty="0"/>
              <a:t> (1923) (right to have children receive German language instruction);</a:t>
            </a:r>
          </a:p>
          <a:p>
            <a:r>
              <a:rPr lang="en-US" i="1" dirty="0"/>
              <a:t>Loving</a:t>
            </a:r>
            <a:r>
              <a:rPr lang="en-US" dirty="0"/>
              <a:t> (1969) (right to marry a person of a different race);</a:t>
            </a:r>
          </a:p>
          <a:p>
            <a:r>
              <a:rPr lang="en-US" i="1" dirty="0"/>
              <a:t>Skinner</a:t>
            </a:r>
            <a:r>
              <a:rPr lang="en-US" dirty="0"/>
              <a:t> (1942) (right not to be sterilized); </a:t>
            </a:r>
          </a:p>
          <a:p>
            <a:r>
              <a:rPr lang="en-US" b="1" i="1" dirty="0"/>
              <a:t>Griswold (1965)</a:t>
            </a:r>
            <a:r>
              <a:rPr lang="en-US" b="1" dirty="0"/>
              <a:t> (right of married persons to obtain contraceptives)</a:t>
            </a:r>
            <a:r>
              <a:rPr lang="en-US" dirty="0"/>
              <a:t>; </a:t>
            </a:r>
          </a:p>
          <a:p>
            <a:r>
              <a:rPr lang="en-US" dirty="0"/>
              <a:t>Eisenstadt (1972) (same right to contraceptives for unmarried persons).  </a:t>
            </a:r>
          </a:p>
          <a:p>
            <a:pPr marL="0" indent="0">
              <a:buNone/>
            </a:pPr>
            <a:r>
              <a:rPr lang="en-US" sz="3500" b="1" dirty="0"/>
              <a:t>But Alito attempted to distinguish these cases, as he stated:</a:t>
            </a:r>
          </a:p>
          <a:p>
            <a:pPr marL="0" indent="0">
              <a:buNone/>
            </a:pPr>
            <a:r>
              <a:rPr lang="en-US" dirty="0"/>
              <a:t>“The abortion right is also critically different from any other right that this Court has held to fall within the Fourteenth Amendment’s protection of “liberty.” [N]one of these decisions involved what is distinctive about abortion: its effect on what Roe termed ‘potential life.’”</a:t>
            </a:r>
          </a:p>
          <a:p>
            <a:pPr marL="0" indent="0" algn="ctr">
              <a:buNone/>
            </a:pPr>
            <a:r>
              <a:rPr lang="en-US" b="1" dirty="0"/>
              <a:t>True but can they be distinguished in the relevant way?</a:t>
            </a:r>
          </a:p>
        </p:txBody>
      </p:sp>
    </p:spTree>
    <p:extLst>
      <p:ext uri="{BB962C8B-B14F-4D97-AF65-F5344CB8AC3E}">
        <p14:creationId xmlns:p14="http://schemas.microsoft.com/office/powerpoint/2010/main" val="219154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E4D24-ED47-4B9C-A45F-FC917E8E7A12}"/>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dirty="0"/>
              <a:t>Is Justice Alito’s distinction convincing? </a:t>
            </a:r>
          </a:p>
        </p:txBody>
      </p:sp>
      <p:sp>
        <p:nvSpPr>
          <p:cNvPr id="3" name="Content Placeholder 2">
            <a:extLst>
              <a:ext uri="{FF2B5EF4-FFF2-40B4-BE49-F238E27FC236}">
                <a16:creationId xmlns:a16="http://schemas.microsoft.com/office/drawing/2014/main" id="{DC121B23-0349-4FDE-BA26-CF925930A767}"/>
              </a:ext>
            </a:extLst>
          </p:cNvPr>
          <p:cNvSpPr>
            <a:spLocks noGrp="1"/>
          </p:cNvSpPr>
          <p:nvPr>
            <p:ph idx="1"/>
          </p:nvPr>
        </p:nvSpPr>
        <p:spPr/>
        <p:txBody>
          <a:bodyPr/>
          <a:lstStyle/>
          <a:p>
            <a:r>
              <a:rPr lang="en-US" dirty="0"/>
              <a:t>Were any of these rights mentioned in the Constitution?</a:t>
            </a:r>
          </a:p>
          <a:p>
            <a:r>
              <a:rPr lang="en-US" dirty="0"/>
              <a:t>Were these “deeply rooted in the nation’s history </a:t>
            </a:r>
            <a:r>
              <a:rPr lang="en-US" sz="3600" b="1" dirty="0"/>
              <a:t>and</a:t>
            </a:r>
            <a:r>
              <a:rPr lang="en-US" dirty="0"/>
              <a:t> tradition and essential to ordered liberty?”</a:t>
            </a:r>
          </a:p>
          <a:p>
            <a:r>
              <a:rPr lang="en-US" dirty="0"/>
              <a:t>Don’t some of the rights impact “potential life.” </a:t>
            </a:r>
          </a:p>
          <a:p>
            <a:r>
              <a:rPr lang="en-US" dirty="0"/>
              <a:t>Is it only the reproductive rights that are now questionable?</a:t>
            </a:r>
          </a:p>
          <a:p>
            <a:r>
              <a:rPr lang="en-US" dirty="0"/>
              <a:t>Did any of these cases discuss or even mention our nation’s history and tradition, or were most of them in fact grounded in “</a:t>
            </a:r>
            <a:r>
              <a:rPr lang="en-US" i="1" u="sng" dirty="0"/>
              <a:t>ordered liberty</a:t>
            </a:r>
            <a:r>
              <a:rPr lang="en-US" dirty="0"/>
              <a:t>” or “</a:t>
            </a:r>
            <a:r>
              <a:rPr lang="en-US" i="1" u="sng" dirty="0"/>
              <a:t>principles of justice </a:t>
            </a:r>
            <a:r>
              <a:rPr lang="en-US" dirty="0"/>
              <a:t>so rooted in the traditions and conscience of our people as to be ranked as fundamental”</a:t>
            </a:r>
          </a:p>
          <a:p>
            <a:endParaRPr lang="en-US" dirty="0"/>
          </a:p>
        </p:txBody>
      </p:sp>
    </p:spTree>
    <p:extLst>
      <p:ext uri="{BB962C8B-B14F-4D97-AF65-F5344CB8AC3E}">
        <p14:creationId xmlns:p14="http://schemas.microsoft.com/office/powerpoint/2010/main" val="278549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679DA-AB35-43B3-9F8A-55933D93F282}"/>
              </a:ext>
            </a:extLst>
          </p:cNvPr>
          <p:cNvSpPr>
            <a:spLocks noGrp="1"/>
          </p:cNvSpPr>
          <p:nvPr>
            <p:ph type="title"/>
          </p:nvPr>
        </p:nvSpPr>
        <p:spPr>
          <a:xfrm>
            <a:off x="838200" y="365125"/>
            <a:ext cx="10515600" cy="1061339"/>
          </a:xfrm>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Is Justice Thomas more convincing (or “honest”?)</a:t>
            </a:r>
          </a:p>
        </p:txBody>
      </p:sp>
      <p:sp>
        <p:nvSpPr>
          <p:cNvPr id="3" name="Content Placeholder 2">
            <a:extLst>
              <a:ext uri="{FF2B5EF4-FFF2-40B4-BE49-F238E27FC236}">
                <a16:creationId xmlns:a16="http://schemas.microsoft.com/office/drawing/2014/main" id="{E9525934-4591-4082-821A-51E1142950BE}"/>
              </a:ext>
            </a:extLst>
          </p:cNvPr>
          <p:cNvSpPr>
            <a:spLocks noGrp="1"/>
          </p:cNvSpPr>
          <p:nvPr>
            <p:ph idx="1"/>
          </p:nvPr>
        </p:nvSpPr>
        <p:spPr>
          <a:xfrm>
            <a:off x="838200" y="1528354"/>
            <a:ext cx="10515600" cy="4964521"/>
          </a:xfrm>
        </p:spPr>
        <p:txBody>
          <a:bodyPr>
            <a:normAutofit fontScale="92500" lnSpcReduction="10000"/>
          </a:bodyPr>
          <a:lstStyle/>
          <a:p>
            <a:pPr marL="0" indent="0">
              <a:buNone/>
            </a:pPr>
            <a:r>
              <a:rPr lang="en-US" dirty="0"/>
              <a:t>“The resolution of this case is thus straightforward. Because the Due Process Clause does not secure any substantive rights, it does not secure a right to abortion. </a:t>
            </a:r>
          </a:p>
          <a:p>
            <a:pPr marL="0" indent="0">
              <a:buNone/>
            </a:pPr>
            <a:r>
              <a:rPr lang="en-US" dirty="0"/>
              <a:t>The Court today declines to disturb substantive due process jurisprudence generally or the doctrine’s application in other, specific contexts. . . . </a:t>
            </a:r>
          </a:p>
          <a:p>
            <a:pPr marL="0" indent="0">
              <a:buNone/>
            </a:pPr>
            <a:r>
              <a:rPr lang="en-US" b="1" dirty="0"/>
              <a:t>in future cases, we should reconsider all of this Court’s substantive due process precedents</a:t>
            </a:r>
            <a:r>
              <a:rPr lang="en-US" b="1" u="sng" dirty="0"/>
              <a:t>, including </a:t>
            </a:r>
            <a:r>
              <a:rPr lang="en-US" b="1" i="1" u="sng" dirty="0"/>
              <a:t>Griswold, Lawrence, </a:t>
            </a:r>
            <a:r>
              <a:rPr lang="en-US" b="1" u="sng" dirty="0"/>
              <a:t>and </a:t>
            </a:r>
            <a:r>
              <a:rPr lang="en-US" b="1" i="1" u="sng" dirty="0"/>
              <a:t>Obergefell</a:t>
            </a:r>
            <a:r>
              <a:rPr lang="en-US" b="1" u="sng" dirty="0"/>
              <a:t>.  </a:t>
            </a:r>
            <a:r>
              <a:rPr lang="en-US" b="1" dirty="0"/>
              <a:t>Because any substantive due process decision is </a:t>
            </a:r>
            <a:r>
              <a:rPr lang="en-US" b="1" u="sng" dirty="0"/>
              <a:t>“demonstrably erroneous,” we have a duty to “correct the error” established in those precedents. </a:t>
            </a:r>
          </a:p>
          <a:p>
            <a:pPr marL="0" indent="0">
              <a:buNone/>
            </a:pPr>
            <a:r>
              <a:rPr lang="en-US" dirty="0"/>
              <a:t>After overruling these demonstrably erroneous decisions, the question would remain </a:t>
            </a:r>
            <a:r>
              <a:rPr lang="en-US" b="1" u="sng" dirty="0"/>
              <a:t>whether other constitutional provisions guarantee the myriad rights that our substantive due process cases have generated.</a:t>
            </a:r>
          </a:p>
        </p:txBody>
      </p:sp>
    </p:spTree>
    <p:extLst>
      <p:ext uri="{BB962C8B-B14F-4D97-AF65-F5344CB8AC3E}">
        <p14:creationId xmlns:p14="http://schemas.microsoft.com/office/powerpoint/2010/main" val="2091858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551AD-2F0D-408B-85E9-7317361F9B5A}"/>
              </a:ext>
            </a:extLst>
          </p:cNvPr>
          <p:cNvSpPr>
            <a:spLocks noGrp="1"/>
          </p:cNvSpPr>
          <p:nvPr>
            <p:ph type="title"/>
          </p:nvPr>
        </p:nvSpPr>
        <p:spPr>
          <a:xfrm>
            <a:off x="750277" y="164123"/>
            <a:ext cx="10603523" cy="808892"/>
          </a:xfrm>
        </p:spPr>
        <p:style>
          <a:lnRef idx="2">
            <a:schemeClr val="dk1"/>
          </a:lnRef>
          <a:fillRef idx="1">
            <a:schemeClr val="lt1"/>
          </a:fillRef>
          <a:effectRef idx="0">
            <a:schemeClr val="dk1"/>
          </a:effectRef>
          <a:fontRef idx="minor">
            <a:schemeClr val="dk1"/>
          </a:fontRef>
        </p:style>
        <p:txBody>
          <a:bodyPr>
            <a:normAutofit/>
          </a:bodyPr>
          <a:lstStyle/>
          <a:p>
            <a:r>
              <a:rPr lang="en-US" dirty="0"/>
              <a:t>Preliminary points</a:t>
            </a:r>
          </a:p>
        </p:txBody>
      </p:sp>
      <p:sp>
        <p:nvSpPr>
          <p:cNvPr id="3" name="Content Placeholder 2">
            <a:extLst>
              <a:ext uri="{FF2B5EF4-FFF2-40B4-BE49-F238E27FC236}">
                <a16:creationId xmlns:a16="http://schemas.microsoft.com/office/drawing/2014/main" id="{2D47E08E-5594-43AF-895A-872DCAF1376F}"/>
              </a:ext>
            </a:extLst>
          </p:cNvPr>
          <p:cNvSpPr>
            <a:spLocks noGrp="1"/>
          </p:cNvSpPr>
          <p:nvPr>
            <p:ph idx="1"/>
          </p:nvPr>
        </p:nvSpPr>
        <p:spPr>
          <a:xfrm>
            <a:off x="838200" y="1078524"/>
            <a:ext cx="10515600" cy="5615354"/>
          </a:xfrm>
        </p:spPr>
        <p:txBody>
          <a:bodyPr>
            <a:normAutofit fontScale="85000" lnSpcReduction="20000"/>
          </a:bodyPr>
          <a:lstStyle/>
          <a:p>
            <a:r>
              <a:rPr lang="en-US" i="1" dirty="0"/>
              <a:t>Dobbs</a:t>
            </a:r>
            <a:r>
              <a:rPr lang="en-US" dirty="0"/>
              <a:t> is a complicated case to discuss</a:t>
            </a:r>
          </a:p>
          <a:p>
            <a:r>
              <a:rPr lang="en-US" dirty="0"/>
              <a:t>While Dobbs is a long and somewhat conceptually complicated case, it is even more politically, morally, religiously and emotionally complicated to discuss. While I cannot claim that this presentation will be free from all controversy, I will attempt to steer clear of the underlying moral and/or religious issues in </a:t>
            </a:r>
            <a:r>
              <a:rPr lang="en-US" i="1" dirty="0"/>
              <a:t>Dobbs</a:t>
            </a:r>
            <a:r>
              <a:rPr lang="en-US" dirty="0"/>
              <a:t>. </a:t>
            </a:r>
          </a:p>
          <a:p>
            <a:pPr marL="0" indent="0" algn="ctr">
              <a:buNone/>
            </a:pPr>
            <a:r>
              <a:rPr lang="en-US" b="1" dirty="0"/>
              <a:t>Roadmap:</a:t>
            </a:r>
            <a:r>
              <a:rPr lang="en-US" dirty="0"/>
              <a:t> </a:t>
            </a:r>
          </a:p>
          <a:p>
            <a:r>
              <a:rPr lang="en-US" dirty="0"/>
              <a:t>Qs</a:t>
            </a:r>
          </a:p>
          <a:p>
            <a:r>
              <a:rPr lang="en-US" dirty="0"/>
              <a:t>Thesis</a:t>
            </a:r>
          </a:p>
          <a:p>
            <a:r>
              <a:rPr lang="en-US" dirty="0"/>
              <a:t>Recent Precedent/ </a:t>
            </a:r>
            <a:r>
              <a:rPr lang="en-US" dirty="0" err="1"/>
              <a:t>Stari</a:t>
            </a:r>
            <a:r>
              <a:rPr lang="en-US" dirty="0"/>
              <a:t> Decisis</a:t>
            </a:r>
          </a:p>
          <a:p>
            <a:r>
              <a:rPr lang="en-US" dirty="0"/>
              <a:t>Holding: Deeply Rooted in History? Privacy? Overturning </a:t>
            </a:r>
            <a:r>
              <a:rPr lang="en-US" i="1" dirty="0"/>
              <a:t>Roe</a:t>
            </a:r>
          </a:p>
          <a:p>
            <a:r>
              <a:rPr lang="en-US" dirty="0"/>
              <a:t>Dicta: Distinguishing/ Saving or preserving other rights?</a:t>
            </a:r>
          </a:p>
          <a:p>
            <a:r>
              <a:rPr lang="en-US" dirty="0"/>
              <a:t>Unworkable tests</a:t>
            </a:r>
          </a:p>
          <a:p>
            <a:r>
              <a:rPr lang="en-US" dirty="0"/>
              <a:t>2</a:t>
            </a:r>
            <a:r>
              <a:rPr lang="en-US" baseline="30000" dirty="0"/>
              <a:t>nd</a:t>
            </a:r>
            <a:r>
              <a:rPr lang="en-US" dirty="0"/>
              <a:t>: Guns</a:t>
            </a:r>
          </a:p>
          <a:p>
            <a:r>
              <a:rPr lang="en-US" dirty="0"/>
              <a:t>Back to Privacy: 4</a:t>
            </a:r>
            <a:r>
              <a:rPr lang="en-US" baseline="30000" dirty="0"/>
              <a:t>th</a:t>
            </a:r>
            <a:r>
              <a:rPr lang="en-US" dirty="0"/>
              <a:t> and 5</a:t>
            </a:r>
            <a:r>
              <a:rPr lang="en-US" baseline="30000" dirty="0"/>
              <a:t>th</a:t>
            </a:r>
            <a:r>
              <a:rPr lang="en-US" dirty="0"/>
              <a:t> . . . .</a:t>
            </a:r>
          </a:p>
          <a:p>
            <a:r>
              <a:rPr lang="en-US" dirty="0"/>
              <a:t>Un-incorporating rights</a:t>
            </a:r>
          </a:p>
          <a:p>
            <a:endParaRPr lang="en-US" dirty="0"/>
          </a:p>
          <a:p>
            <a:endParaRPr lang="en-US" dirty="0"/>
          </a:p>
          <a:p>
            <a:endParaRPr lang="en-US" dirty="0"/>
          </a:p>
        </p:txBody>
      </p:sp>
    </p:spTree>
    <p:extLst>
      <p:ext uri="{BB962C8B-B14F-4D97-AF65-F5344CB8AC3E}">
        <p14:creationId xmlns:p14="http://schemas.microsoft.com/office/powerpoint/2010/main" val="42152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05E84A-7235-4F1E-B83B-A4F41929EAD8}"/>
              </a:ext>
            </a:extLst>
          </p:cNvPr>
          <p:cNvSpPr>
            <a:spLocks noGrp="1"/>
          </p:cNvSpPr>
          <p:nvPr>
            <p:ph type="ctrTitle"/>
          </p:nvPr>
        </p:nvSpPr>
        <p:spPr>
          <a:xfrm>
            <a:off x="796833" y="483327"/>
            <a:ext cx="10737669" cy="1698170"/>
          </a:xfrm>
        </p:spPr>
        <p:txBody>
          <a:bodyPr>
            <a:noAutofit/>
          </a:bodyPr>
          <a:lstStyle/>
          <a:p>
            <a:r>
              <a:rPr lang="en-US" sz="4400" dirty="0"/>
              <a:t>But there is more:</a:t>
            </a:r>
            <a:br>
              <a:rPr lang="en-US" sz="4400" dirty="0"/>
            </a:br>
            <a:r>
              <a:rPr lang="en-US" sz="4400" dirty="0"/>
              <a:t>that is not all that was wrong with Casey according to Justice  Alito. </a:t>
            </a:r>
          </a:p>
        </p:txBody>
      </p:sp>
      <p:sp>
        <p:nvSpPr>
          <p:cNvPr id="5" name="Subtitle 4">
            <a:extLst>
              <a:ext uri="{FF2B5EF4-FFF2-40B4-BE49-F238E27FC236}">
                <a16:creationId xmlns:a16="http://schemas.microsoft.com/office/drawing/2014/main" id="{702A0D7B-02AC-4A9D-9787-4D0CA4EDCA0F}"/>
              </a:ext>
            </a:extLst>
          </p:cNvPr>
          <p:cNvSpPr>
            <a:spLocks noGrp="1"/>
          </p:cNvSpPr>
          <p:nvPr>
            <p:ph type="subTitle" idx="1"/>
          </p:nvPr>
        </p:nvSpPr>
        <p:spPr>
          <a:xfrm>
            <a:off x="1524000" y="4232366"/>
            <a:ext cx="9144000" cy="2142308"/>
          </a:xfrm>
        </p:spPr>
        <p:style>
          <a:lnRef idx="2">
            <a:schemeClr val="dk1"/>
          </a:lnRef>
          <a:fillRef idx="1">
            <a:schemeClr val="lt1"/>
          </a:fillRef>
          <a:effectRef idx="0">
            <a:schemeClr val="dk1"/>
          </a:effectRef>
          <a:fontRef idx="minor">
            <a:schemeClr val="dk1"/>
          </a:fontRef>
        </p:style>
        <p:txBody>
          <a:bodyPr>
            <a:normAutofit/>
          </a:bodyPr>
          <a:lstStyle/>
          <a:p>
            <a:r>
              <a:rPr lang="en-US" sz="3200" dirty="0"/>
              <a:t>Is the term </a:t>
            </a:r>
            <a:r>
              <a:rPr lang="en-US" sz="3200" b="1" dirty="0"/>
              <a:t>“substantial” </a:t>
            </a:r>
            <a:r>
              <a:rPr lang="en-US" sz="3200" dirty="0"/>
              <a:t>a substantial or foundational block in our foundation of rights?</a:t>
            </a:r>
          </a:p>
          <a:p>
            <a:r>
              <a:rPr lang="en-US" sz="3200" dirty="0"/>
              <a:t>If it should be extracted, what other rights fall?</a:t>
            </a:r>
          </a:p>
          <a:p>
            <a:r>
              <a:rPr lang="en-US" sz="3200" dirty="0"/>
              <a:t>How many blocks should be removed?</a:t>
            </a:r>
          </a:p>
        </p:txBody>
      </p:sp>
      <p:pic>
        <p:nvPicPr>
          <p:cNvPr id="6" name="Picture 5">
            <a:extLst>
              <a:ext uri="{FF2B5EF4-FFF2-40B4-BE49-F238E27FC236}">
                <a16:creationId xmlns:a16="http://schemas.microsoft.com/office/drawing/2014/main" id="{027D69E9-DC57-415E-BA89-51E295366A07}"/>
              </a:ext>
            </a:extLst>
          </p:cNvPr>
          <p:cNvPicPr>
            <a:picLocks noChangeAspect="1"/>
          </p:cNvPicPr>
          <p:nvPr/>
        </p:nvPicPr>
        <p:blipFill>
          <a:blip r:embed="rId2"/>
          <a:stretch>
            <a:fillRect/>
          </a:stretch>
        </p:blipFill>
        <p:spPr>
          <a:xfrm>
            <a:off x="4975042" y="2181497"/>
            <a:ext cx="2381250" cy="1924050"/>
          </a:xfrm>
          <a:prstGeom prst="rect">
            <a:avLst/>
          </a:prstGeom>
        </p:spPr>
      </p:pic>
    </p:spTree>
    <p:extLst>
      <p:ext uri="{BB962C8B-B14F-4D97-AF65-F5344CB8AC3E}">
        <p14:creationId xmlns:p14="http://schemas.microsoft.com/office/powerpoint/2010/main" val="81250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C8061C-E19C-45FE-972F-4C3E0021299B}"/>
              </a:ext>
            </a:extLst>
          </p:cNvPr>
          <p:cNvSpPr>
            <a:spLocks noGrp="1"/>
          </p:cNvSpPr>
          <p:nvPr>
            <p:ph idx="1"/>
          </p:nvPr>
        </p:nvSpPr>
        <p:spPr>
          <a:xfrm>
            <a:off x="710609" y="470263"/>
            <a:ext cx="10770781" cy="5029200"/>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err="1">
                <a:solidFill>
                  <a:schemeClr val="tx1"/>
                </a:solidFill>
              </a:rPr>
              <a:t>Jusice</a:t>
            </a:r>
            <a:r>
              <a:rPr lang="en-US" dirty="0">
                <a:solidFill>
                  <a:schemeClr val="tx1"/>
                </a:solidFill>
              </a:rPr>
              <a:t> Alito held that the “undo burden” test was standard-less and unworkable As he noted:</a:t>
            </a:r>
            <a:endParaRPr lang="en-US" dirty="0"/>
          </a:p>
          <a:p>
            <a:pPr marL="0" indent="0">
              <a:buNone/>
            </a:pPr>
            <a:r>
              <a:rPr lang="en-US" dirty="0"/>
              <a:t>“The </a:t>
            </a:r>
            <a:r>
              <a:rPr lang="en-US" i="1" dirty="0"/>
              <a:t>Casey</a:t>
            </a:r>
            <a:r>
              <a:rPr lang="en-US" dirty="0"/>
              <a:t> plurality tried to put meaning into the “undue burden” test by setting out three subsidiary rules, but these rules created their own problems.  The first rule is that ‘a provision of law is invalid, if its purpose or effect is to place a</a:t>
            </a:r>
            <a:r>
              <a:rPr lang="en-US" i="1" dirty="0"/>
              <a:t> </a:t>
            </a:r>
            <a:r>
              <a:rPr lang="en-US" b="1" i="1" u="sng" dirty="0"/>
              <a:t>substantial obstacle</a:t>
            </a:r>
            <a:r>
              <a:rPr lang="en-US" dirty="0"/>
              <a:t> in the path of a woman seeking an abortion before the fetus attains viability.’ But whether a particular obstacle qualifies as “substantial” is often open to reasonable debate.</a:t>
            </a:r>
          </a:p>
          <a:p>
            <a:pPr marL="0" indent="0">
              <a:buNone/>
            </a:pPr>
            <a:r>
              <a:rPr lang="en-US" dirty="0"/>
              <a:t>“Huge burdens are plainly ‘substantial,’ and trivial ones are not, but in between these extremes, there is a wide gray area.” </a:t>
            </a:r>
          </a:p>
        </p:txBody>
      </p:sp>
      <p:sp>
        <p:nvSpPr>
          <p:cNvPr id="4" name="Rectangle 3">
            <a:extLst>
              <a:ext uri="{FF2B5EF4-FFF2-40B4-BE49-F238E27FC236}">
                <a16:creationId xmlns:a16="http://schemas.microsoft.com/office/drawing/2014/main" id="{6A8A49C7-45EC-4535-B131-12419BE35789}"/>
              </a:ext>
            </a:extLst>
          </p:cNvPr>
          <p:cNvSpPr/>
          <p:nvPr/>
        </p:nvSpPr>
        <p:spPr>
          <a:xfrm>
            <a:off x="1049384" y="5499463"/>
            <a:ext cx="11142616" cy="646331"/>
          </a:xfrm>
          <a:prstGeom prst="rect">
            <a:avLst/>
          </a:prstGeom>
        </p:spPr>
        <p:txBody>
          <a:bodyPr wrap="square">
            <a:spAutoFit/>
          </a:bodyPr>
          <a:lstStyle/>
          <a:p>
            <a:r>
              <a:rPr lang="en-US" sz="3600" dirty="0"/>
              <a:t>If this makes the Casey Test is unworkable then . . . . ? </a:t>
            </a:r>
          </a:p>
        </p:txBody>
      </p:sp>
    </p:spTree>
    <p:extLst>
      <p:ext uri="{BB962C8B-B14F-4D97-AF65-F5344CB8AC3E}">
        <p14:creationId xmlns:p14="http://schemas.microsoft.com/office/powerpoint/2010/main" val="3602717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E509F-C701-4187-BAE3-761FC091557C}"/>
              </a:ext>
            </a:extLst>
          </p:cNvPr>
          <p:cNvSpPr>
            <a:spLocks noGrp="1"/>
          </p:cNvSpPr>
          <p:nvPr>
            <p:ph type="title"/>
          </p:nvPr>
        </p:nvSpPr>
        <p:spPr>
          <a:xfrm>
            <a:off x="838200" y="365125"/>
            <a:ext cx="10515600" cy="1623163"/>
          </a:xfrm>
        </p:spPr>
        <p:style>
          <a:lnRef idx="2">
            <a:schemeClr val="dk1"/>
          </a:lnRef>
          <a:fillRef idx="1">
            <a:schemeClr val="lt1"/>
          </a:fillRef>
          <a:effectRef idx="0">
            <a:schemeClr val="dk1"/>
          </a:effectRef>
          <a:fontRef idx="minor">
            <a:schemeClr val="dk1"/>
          </a:fontRef>
        </p:style>
        <p:txBody>
          <a:bodyPr>
            <a:noAutofit/>
          </a:bodyPr>
          <a:lstStyle/>
          <a:p>
            <a:r>
              <a:rPr lang="en-US" sz="3200" dirty="0"/>
              <a:t>Somewhat paradoxically, Justice Alito had to return to that pesky ambiguous term when he tried to determine whether overturning the decision would impact reliance interests</a:t>
            </a:r>
          </a:p>
        </p:txBody>
      </p:sp>
      <p:sp>
        <p:nvSpPr>
          <p:cNvPr id="3" name="Content Placeholder 2">
            <a:extLst>
              <a:ext uri="{FF2B5EF4-FFF2-40B4-BE49-F238E27FC236}">
                <a16:creationId xmlns:a16="http://schemas.microsoft.com/office/drawing/2014/main" id="{A58215E1-10E9-4F4A-9AAF-B26B2ED82A41}"/>
              </a:ext>
            </a:extLst>
          </p:cNvPr>
          <p:cNvSpPr>
            <a:spLocks noGrp="1"/>
          </p:cNvSpPr>
          <p:nvPr>
            <p:ph idx="1"/>
          </p:nvPr>
        </p:nvSpPr>
        <p:spPr>
          <a:xfrm>
            <a:off x="838200" y="2307265"/>
            <a:ext cx="10515600" cy="3869697"/>
          </a:xfrm>
        </p:spPr>
        <p:txBody>
          <a:bodyPr/>
          <a:lstStyle/>
          <a:p>
            <a:r>
              <a:rPr lang="en-US" dirty="0"/>
              <a:t>As he states: “We last consider whether overruling </a:t>
            </a:r>
            <a:r>
              <a:rPr lang="en-US" i="1" dirty="0"/>
              <a:t>Roe</a:t>
            </a:r>
            <a:r>
              <a:rPr lang="en-US" dirty="0"/>
              <a:t> and </a:t>
            </a:r>
            <a:r>
              <a:rPr lang="en-US" i="1" dirty="0"/>
              <a:t>Casey</a:t>
            </a:r>
            <a:r>
              <a:rPr lang="en-US" dirty="0"/>
              <a:t> will upend </a:t>
            </a:r>
            <a:r>
              <a:rPr lang="en-US" b="1" u="sng" dirty="0"/>
              <a:t>substantial reliance </a:t>
            </a:r>
            <a:r>
              <a:rPr lang="en-US" dirty="0"/>
              <a:t>interests.” 2276</a:t>
            </a:r>
          </a:p>
          <a:p>
            <a:r>
              <a:rPr lang="en-US" dirty="0"/>
              <a:t>While he reads these interests narrowly, and did not find a substantial reliance interest (2276-77), the Majority in </a:t>
            </a:r>
            <a:r>
              <a:rPr lang="en-US" i="1" dirty="0"/>
              <a:t>Casey,</a:t>
            </a:r>
            <a:r>
              <a:rPr lang="en-US" dirty="0"/>
              <a:t> the dissenting justices in </a:t>
            </a:r>
            <a:r>
              <a:rPr lang="en-US" i="1" dirty="0"/>
              <a:t>Dobbs</a:t>
            </a:r>
            <a:r>
              <a:rPr lang="en-US" dirty="0"/>
              <a:t> and the Chief Justice in his concurrence in </a:t>
            </a:r>
            <a:r>
              <a:rPr lang="en-US" i="1" dirty="0"/>
              <a:t>Dobbs</a:t>
            </a:r>
            <a:r>
              <a:rPr lang="en-US" dirty="0"/>
              <a:t> did.</a:t>
            </a:r>
          </a:p>
          <a:p>
            <a:r>
              <a:rPr lang="en-US" dirty="0"/>
              <a:t>For better or worse, the Supreme Court’s jurisprudence is rather overfilled with this and other ambiguous terms.</a:t>
            </a:r>
          </a:p>
        </p:txBody>
      </p:sp>
    </p:spTree>
    <p:extLst>
      <p:ext uri="{BB962C8B-B14F-4D97-AF65-F5344CB8AC3E}">
        <p14:creationId xmlns:p14="http://schemas.microsoft.com/office/powerpoint/2010/main" val="2790492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DAA2-27A3-4394-B75C-6A343A73DCA0}"/>
              </a:ext>
            </a:extLst>
          </p:cNvPr>
          <p:cNvSpPr>
            <a:spLocks noGrp="1"/>
          </p:cNvSpPr>
          <p:nvPr>
            <p:ph type="title"/>
          </p:nvPr>
        </p:nvSpPr>
        <p:spPr>
          <a:xfrm>
            <a:off x="622300" y="365125"/>
            <a:ext cx="10731500" cy="708763"/>
          </a:xfrm>
        </p:spPr>
        <p:style>
          <a:lnRef idx="2">
            <a:schemeClr val="dk1"/>
          </a:lnRef>
          <a:fillRef idx="1">
            <a:schemeClr val="lt1"/>
          </a:fillRef>
          <a:effectRef idx="0">
            <a:schemeClr val="dk1"/>
          </a:effectRef>
          <a:fontRef idx="minor">
            <a:schemeClr val="dk1"/>
          </a:fontRef>
        </p:style>
        <p:txBody>
          <a:bodyPr>
            <a:noAutofit/>
          </a:bodyPr>
          <a:lstStyle/>
          <a:p>
            <a:r>
              <a:rPr lang="en-US" sz="2800" dirty="0"/>
              <a:t>There are a “substantial” number of Constitutional rules/standards/ tests that are anchored in the term “Substantial”</a:t>
            </a:r>
          </a:p>
        </p:txBody>
      </p:sp>
      <p:sp>
        <p:nvSpPr>
          <p:cNvPr id="3" name="Content Placeholder 2">
            <a:extLst>
              <a:ext uri="{FF2B5EF4-FFF2-40B4-BE49-F238E27FC236}">
                <a16:creationId xmlns:a16="http://schemas.microsoft.com/office/drawing/2014/main" id="{572BFEC8-3F72-4A54-B747-CD25FC2EE764}"/>
              </a:ext>
            </a:extLst>
          </p:cNvPr>
          <p:cNvSpPr>
            <a:spLocks noGrp="1"/>
          </p:cNvSpPr>
          <p:nvPr>
            <p:ph idx="1"/>
          </p:nvPr>
        </p:nvSpPr>
        <p:spPr>
          <a:xfrm>
            <a:off x="622300" y="1346199"/>
            <a:ext cx="11030984" cy="5267251"/>
          </a:xfrm>
        </p:spPr>
        <p:txBody>
          <a:bodyPr>
            <a:normAutofit fontScale="85000" lnSpcReduction="20000"/>
          </a:bodyPr>
          <a:lstStyle/>
          <a:p>
            <a:pPr marL="0" indent="0">
              <a:buNone/>
            </a:pPr>
            <a:r>
              <a:rPr lang="en-US" b="1" dirty="0"/>
              <a:t>1. Commerce Clause: </a:t>
            </a:r>
            <a:r>
              <a:rPr lang="en-US" dirty="0"/>
              <a:t>The “</a:t>
            </a:r>
            <a:r>
              <a:rPr lang="en-US" i="1" u="sng" dirty="0"/>
              <a:t>substantial effects test”</a:t>
            </a:r>
          </a:p>
          <a:p>
            <a:pPr marL="0" indent="0">
              <a:buNone/>
            </a:pPr>
            <a:r>
              <a:rPr lang="en-US" dirty="0"/>
              <a:t>2.  </a:t>
            </a:r>
            <a:r>
              <a:rPr lang="en-US" b="1" dirty="0"/>
              <a:t>Article IV, Section 2, the Interstate Privileges and Immunities Clause: </a:t>
            </a:r>
            <a:r>
              <a:rPr lang="en-US" dirty="0"/>
              <a:t>“</a:t>
            </a:r>
            <a:r>
              <a:rPr lang="en-US" i="1" u="sng" dirty="0"/>
              <a:t>substantial justification</a:t>
            </a:r>
            <a:endParaRPr lang="en-US" dirty="0"/>
          </a:p>
          <a:p>
            <a:pPr marL="0" indent="0">
              <a:buNone/>
            </a:pPr>
            <a:r>
              <a:rPr lang="en-US" dirty="0"/>
              <a:t>3</a:t>
            </a:r>
            <a:r>
              <a:rPr lang="en-US" b="1" dirty="0"/>
              <a:t>. State taxes that burden interstate commerce </a:t>
            </a:r>
            <a:r>
              <a:rPr lang="en-US" dirty="0"/>
              <a:t>are only justified if (among other things) there is a “</a:t>
            </a:r>
            <a:r>
              <a:rPr lang="en-US" i="1" u="sng" dirty="0"/>
              <a:t>substantial nexus</a:t>
            </a:r>
            <a:r>
              <a:rPr lang="en-US" dirty="0"/>
              <a:t>” </a:t>
            </a:r>
          </a:p>
          <a:p>
            <a:pPr marL="0" indent="0">
              <a:buNone/>
            </a:pPr>
            <a:r>
              <a:rPr lang="en-US" dirty="0"/>
              <a:t>4. </a:t>
            </a:r>
            <a:r>
              <a:rPr lang="en-US" b="1" dirty="0"/>
              <a:t>Dormant Commerce Clause “</a:t>
            </a:r>
            <a:r>
              <a:rPr lang="en-US" dirty="0"/>
              <a:t>important state interest” “important”</a:t>
            </a:r>
          </a:p>
          <a:p>
            <a:pPr marL="0" indent="0">
              <a:buNone/>
            </a:pPr>
            <a:r>
              <a:rPr lang="en-US" dirty="0"/>
              <a:t>5. </a:t>
            </a:r>
            <a:r>
              <a:rPr lang="en-US" b="1" dirty="0"/>
              <a:t>Contracts Clause: Art. I, §10 </a:t>
            </a:r>
            <a:r>
              <a:rPr lang="en-US" i="1" u="sng" dirty="0"/>
              <a:t>substantial impairments</a:t>
            </a:r>
            <a:r>
              <a:rPr lang="en-US" i="1" dirty="0"/>
              <a:t> </a:t>
            </a:r>
          </a:p>
          <a:p>
            <a:pPr marL="0" indent="0">
              <a:buNone/>
            </a:pPr>
            <a:r>
              <a:rPr lang="en-US" dirty="0"/>
              <a:t>6. </a:t>
            </a:r>
            <a:r>
              <a:rPr lang="en-US" b="1" dirty="0"/>
              <a:t>Ex Post Facto Laws</a:t>
            </a:r>
            <a:r>
              <a:rPr lang="en-US" dirty="0"/>
              <a:t>. “</a:t>
            </a:r>
            <a:r>
              <a:rPr lang="en-US" i="1" u="sng" dirty="0"/>
              <a:t>substantial protection</a:t>
            </a:r>
            <a:r>
              <a:rPr lang="en-US" dirty="0"/>
              <a:t>”</a:t>
            </a:r>
          </a:p>
          <a:p>
            <a:pPr marL="0" indent="0">
              <a:buNone/>
            </a:pPr>
            <a:r>
              <a:rPr lang="en-US" dirty="0"/>
              <a:t>7. </a:t>
            </a:r>
            <a:r>
              <a:rPr lang="en-US" b="1" dirty="0"/>
              <a:t>Regulatory Takings</a:t>
            </a:r>
            <a:r>
              <a:rPr lang="en-US" dirty="0"/>
              <a:t>.  “</a:t>
            </a:r>
            <a:r>
              <a:rPr lang="en-US" i="1" u="sng" dirty="0"/>
              <a:t>substantially interferes”</a:t>
            </a:r>
            <a:endParaRPr lang="en-US" dirty="0"/>
          </a:p>
          <a:p>
            <a:pPr marL="0" indent="0">
              <a:buNone/>
            </a:pPr>
            <a:r>
              <a:rPr lang="en-US" dirty="0"/>
              <a:t>8. </a:t>
            </a:r>
            <a:r>
              <a:rPr lang="en-US" b="1" u="sng" dirty="0"/>
              <a:t>First Amendment facial challenges</a:t>
            </a:r>
            <a:r>
              <a:rPr lang="en-US" dirty="0"/>
              <a:t>: “substantially overbroad.” </a:t>
            </a:r>
          </a:p>
          <a:p>
            <a:pPr marL="0" indent="0">
              <a:buNone/>
            </a:pPr>
            <a:r>
              <a:rPr lang="en-US" dirty="0"/>
              <a:t>9. Equal protection Intermediate Scrutiny for gender discrimination “substantially related to” a “substantial” or important governmental interest”</a:t>
            </a:r>
          </a:p>
          <a:p>
            <a:pPr marL="0" indent="0">
              <a:buNone/>
            </a:pPr>
            <a:r>
              <a:rPr lang="en-US" sz="3600" b="1" dirty="0"/>
              <a:t>Any guesses who continuously has been a lone dissenter in some of these areas (e.g. 1 and 4)</a:t>
            </a:r>
          </a:p>
        </p:txBody>
      </p:sp>
    </p:spTree>
    <p:extLst>
      <p:ext uri="{BB962C8B-B14F-4D97-AF65-F5344CB8AC3E}">
        <p14:creationId xmlns:p14="http://schemas.microsoft.com/office/powerpoint/2010/main" val="3278344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D11F5-21F7-41C4-A089-31F2B71DB0D9}"/>
              </a:ext>
            </a:extLst>
          </p:cNvPr>
          <p:cNvSpPr>
            <a:spLocks noGrp="1"/>
          </p:cNvSpPr>
          <p:nvPr>
            <p:ph type="title"/>
          </p:nvPr>
        </p:nvSpPr>
        <p:spPr>
          <a:xfrm>
            <a:off x="520699" y="365125"/>
            <a:ext cx="11079117" cy="955675"/>
          </a:xfrm>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But, is it realistic to think the Court will Jettison these tests? Was Alito just piling on in Dicta?</a:t>
            </a:r>
          </a:p>
        </p:txBody>
      </p:sp>
      <p:sp>
        <p:nvSpPr>
          <p:cNvPr id="3" name="Content Placeholder 2">
            <a:extLst>
              <a:ext uri="{FF2B5EF4-FFF2-40B4-BE49-F238E27FC236}">
                <a16:creationId xmlns:a16="http://schemas.microsoft.com/office/drawing/2014/main" id="{9AC09077-D597-48A9-BBD2-D9829A3C49C6}"/>
              </a:ext>
            </a:extLst>
          </p:cNvPr>
          <p:cNvSpPr>
            <a:spLocks noGrp="1"/>
          </p:cNvSpPr>
          <p:nvPr>
            <p:ph idx="1"/>
          </p:nvPr>
        </p:nvSpPr>
        <p:spPr>
          <a:xfrm>
            <a:off x="520699" y="1536700"/>
            <a:ext cx="11235871" cy="4956175"/>
          </a:xfrm>
        </p:spPr>
        <p:txBody>
          <a:bodyPr>
            <a:normAutofit fontScale="85000" lnSpcReduction="10000"/>
          </a:bodyPr>
          <a:lstStyle/>
          <a:p>
            <a:pPr marL="0" indent="0">
              <a:buNone/>
            </a:pPr>
            <a:r>
              <a:rPr lang="en-US" dirty="0"/>
              <a:t>10. </a:t>
            </a:r>
            <a:r>
              <a:rPr lang="en-US" b="1" u="sng" dirty="0"/>
              <a:t>Second Amendment</a:t>
            </a:r>
            <a:r>
              <a:rPr lang="en-US" dirty="0"/>
              <a:t>: Up until 2022, “Both respondents and the United States largely agree with this consensus, arguing that </a:t>
            </a:r>
            <a:r>
              <a:rPr lang="en-US" b="1" i="1" dirty="0"/>
              <a:t>intermediate scrutiny </a:t>
            </a:r>
            <a:r>
              <a:rPr lang="en-US" dirty="0"/>
              <a:t>is appropriate when text and history are unclear in attempting to delineate the scope of the right.” </a:t>
            </a:r>
            <a:r>
              <a:rPr lang="en-US" i="1" dirty="0"/>
              <a:t>New York State Rifle &amp; Pistol Assn, Inc. v. </a:t>
            </a:r>
            <a:r>
              <a:rPr lang="en-US" i="1" dirty="0" err="1"/>
              <a:t>Bruen</a:t>
            </a:r>
            <a:r>
              <a:rPr lang="en-US" i="1" dirty="0"/>
              <a:t> </a:t>
            </a:r>
            <a:r>
              <a:rPr lang="en-US" dirty="0"/>
              <a:t>(2022) (Justice Thomas for the majority).</a:t>
            </a:r>
          </a:p>
          <a:p>
            <a:pPr marL="0" indent="0">
              <a:buNone/>
            </a:pPr>
            <a:r>
              <a:rPr lang="en-US" dirty="0"/>
              <a:t>In fact, before </a:t>
            </a:r>
            <a:r>
              <a:rPr lang="en-US" dirty="0" err="1"/>
              <a:t>Bruen</a:t>
            </a:r>
            <a:r>
              <a:rPr lang="en-US" dirty="0"/>
              <a:t>, courts would generally ask whether the law “</a:t>
            </a:r>
            <a:r>
              <a:rPr lang="en-US" b="1" i="1" dirty="0"/>
              <a:t>substantially burdens</a:t>
            </a:r>
            <a:r>
              <a:rPr lang="en-US" dirty="0"/>
              <a:t>” core Second Amendment Activity “like the ability to use a firearm for self defense in the home.” If so, they would apply strict scrutiny and if not, then they would generally apply intermediate scrutiny (CRS 2019)</a:t>
            </a:r>
          </a:p>
          <a:p>
            <a:pPr marL="0" indent="0">
              <a:buNone/>
            </a:pPr>
            <a:r>
              <a:rPr lang="en-US" dirty="0"/>
              <a:t>As Justice Thomas goes on to hold in </a:t>
            </a:r>
            <a:r>
              <a:rPr lang="en-US" i="1" dirty="0" err="1"/>
              <a:t>Bruen</a:t>
            </a:r>
            <a:r>
              <a:rPr lang="en-US" dirty="0"/>
              <a:t>: “</a:t>
            </a:r>
            <a:r>
              <a:rPr lang="en-US" u="sng" dirty="0"/>
              <a:t>Despite the popularity of this two-step approach, it is one step too many. . . </a:t>
            </a:r>
            <a:r>
              <a:rPr lang="en-US" i="1" dirty="0"/>
              <a:t>Heller</a:t>
            </a:r>
            <a:r>
              <a:rPr lang="en-US" dirty="0"/>
              <a:t> and </a:t>
            </a:r>
            <a:r>
              <a:rPr lang="en-US" i="1" dirty="0"/>
              <a:t>McDonald</a:t>
            </a:r>
            <a:r>
              <a:rPr lang="en-US" dirty="0"/>
              <a:t> do not support applying means-end scrutiny in the Second Amendment context. Instead, the government must affirmatively prove that its firearms regulation is part of the historical tradition that delimits the outer bounds of the right to keep and bear arms.” 2127.</a:t>
            </a:r>
          </a:p>
          <a:p>
            <a:pPr marL="0" indent="0">
              <a:buNone/>
            </a:pPr>
            <a:r>
              <a:rPr lang="en-US" dirty="0"/>
              <a:t>He goes on to note that the Second Amendment is not a second class right ( . . . Unlike?)</a:t>
            </a:r>
          </a:p>
          <a:p>
            <a:endParaRPr lang="en-US" dirty="0"/>
          </a:p>
        </p:txBody>
      </p:sp>
    </p:spTree>
    <p:extLst>
      <p:ext uri="{BB962C8B-B14F-4D97-AF65-F5344CB8AC3E}">
        <p14:creationId xmlns:p14="http://schemas.microsoft.com/office/powerpoint/2010/main" val="89936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112E-6BDA-4CBD-AAE7-F3C20A6613AE}"/>
              </a:ext>
            </a:extLst>
          </p:cNvPr>
          <p:cNvSpPr>
            <a:spLocks noGrp="1"/>
          </p:cNvSpPr>
          <p:nvPr>
            <p:ph type="title"/>
          </p:nvPr>
        </p:nvSpPr>
        <p:spPr>
          <a:xfrm>
            <a:off x="838200" y="365125"/>
            <a:ext cx="10515600" cy="719963"/>
          </a:xfrm>
        </p:spPr>
        <p:style>
          <a:lnRef idx="2">
            <a:schemeClr val="dk1"/>
          </a:lnRef>
          <a:fillRef idx="1">
            <a:schemeClr val="lt1"/>
          </a:fillRef>
          <a:effectRef idx="0">
            <a:schemeClr val="dk1"/>
          </a:effectRef>
          <a:fontRef idx="minor">
            <a:schemeClr val="dk1"/>
          </a:fontRef>
        </p:style>
        <p:txBody>
          <a:bodyPr/>
          <a:lstStyle/>
          <a:p>
            <a:r>
              <a:rPr lang="en-US" dirty="0"/>
              <a:t>Why is </a:t>
            </a:r>
            <a:r>
              <a:rPr lang="en-US" i="1" dirty="0" err="1"/>
              <a:t>Bruen</a:t>
            </a:r>
            <a:r>
              <a:rPr lang="en-US" dirty="0"/>
              <a:t> (2022) such a big deal?</a:t>
            </a:r>
          </a:p>
        </p:txBody>
      </p:sp>
      <p:sp>
        <p:nvSpPr>
          <p:cNvPr id="3" name="Content Placeholder 2">
            <a:extLst>
              <a:ext uri="{FF2B5EF4-FFF2-40B4-BE49-F238E27FC236}">
                <a16:creationId xmlns:a16="http://schemas.microsoft.com/office/drawing/2014/main" id="{8D7D667B-0677-48B8-A1D1-623AF7F703C6}"/>
              </a:ext>
            </a:extLst>
          </p:cNvPr>
          <p:cNvSpPr>
            <a:spLocks noGrp="1"/>
          </p:cNvSpPr>
          <p:nvPr>
            <p:ph idx="1"/>
          </p:nvPr>
        </p:nvSpPr>
        <p:spPr>
          <a:xfrm>
            <a:off x="838200" y="1231392"/>
            <a:ext cx="10515600" cy="5261483"/>
          </a:xfrm>
        </p:spPr>
        <p:txBody>
          <a:bodyPr>
            <a:normAutofit fontScale="92500" lnSpcReduction="10000"/>
          </a:bodyPr>
          <a:lstStyle/>
          <a:p>
            <a:pPr marL="0" indent="0">
              <a:buNone/>
            </a:pPr>
            <a:r>
              <a:rPr lang="en-US" dirty="0"/>
              <a:t>Justice Thomas wrote the Majority opinion.</a:t>
            </a:r>
          </a:p>
          <a:p>
            <a:r>
              <a:rPr lang="en-US" dirty="0"/>
              <a:t>In his first 25 years on the Court he only authored a few majority opinions.</a:t>
            </a:r>
          </a:p>
          <a:p>
            <a:r>
              <a:rPr lang="en-US" dirty="0"/>
              <a:t>He is more famous for what we saw in </a:t>
            </a:r>
            <a:r>
              <a:rPr lang="en-US" i="1" dirty="0"/>
              <a:t>June.</a:t>
            </a:r>
            <a:r>
              <a:rPr lang="en-US" dirty="0"/>
              <a:t> Not only did he rarely attract a majority (was rarely assigned to write a majority), but he rarely attracted concurring dissenters.</a:t>
            </a:r>
          </a:p>
          <a:p>
            <a:r>
              <a:rPr lang="en-US" dirty="0"/>
              <a:t>Justice Thomas has been consistently apposed to the </a:t>
            </a:r>
            <a:r>
              <a:rPr lang="en-US" i="1" dirty="0"/>
              <a:t>substantial effects </a:t>
            </a:r>
            <a:r>
              <a:rPr lang="en-US" dirty="0"/>
              <a:t>test in Commerce Clause cases, the entire </a:t>
            </a:r>
            <a:r>
              <a:rPr lang="en-US" i="1" dirty="0"/>
              <a:t>dormant Commerce Clause </a:t>
            </a:r>
            <a:r>
              <a:rPr lang="en-US" dirty="0"/>
              <a:t>jurisprudence of the Court, and in the area of Commercial Speech </a:t>
            </a:r>
          </a:p>
          <a:p>
            <a:r>
              <a:rPr lang="en-US" dirty="0"/>
              <a:t>And up until now – he has been a lone dissenter on the law.</a:t>
            </a:r>
          </a:p>
          <a:p>
            <a:r>
              <a:rPr lang="en-US" dirty="0"/>
              <a:t>Is </a:t>
            </a:r>
            <a:r>
              <a:rPr lang="en-US" i="1" dirty="0"/>
              <a:t>intermediate scrutiny </a:t>
            </a:r>
            <a:r>
              <a:rPr lang="en-US" dirty="0"/>
              <a:t>deeply rooted in our history and tradition?</a:t>
            </a:r>
          </a:p>
          <a:p>
            <a:pPr lvl="1"/>
            <a:r>
              <a:rPr lang="en-US" dirty="0"/>
              <a:t>Late 60s to 80’s</a:t>
            </a:r>
          </a:p>
          <a:p>
            <a:r>
              <a:rPr lang="en-US" dirty="0"/>
              <a:t>Is strict scrutiny as we know it? </a:t>
            </a:r>
          </a:p>
          <a:p>
            <a:pPr lvl="1"/>
            <a:r>
              <a:rPr lang="en-US" dirty="0"/>
              <a:t>Late 50’s to 60’s</a:t>
            </a:r>
          </a:p>
          <a:p>
            <a:pPr marL="0" indent="0">
              <a:buNone/>
            </a:pPr>
            <a:endParaRPr lang="en-US" dirty="0"/>
          </a:p>
        </p:txBody>
      </p:sp>
    </p:spTree>
    <p:extLst>
      <p:ext uri="{BB962C8B-B14F-4D97-AF65-F5344CB8AC3E}">
        <p14:creationId xmlns:p14="http://schemas.microsoft.com/office/powerpoint/2010/main" val="362935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B000E-90DC-4DBF-8453-9CCDFB6A6063}"/>
              </a:ext>
            </a:extLst>
          </p:cNvPr>
          <p:cNvSpPr>
            <a:spLocks noGrp="1"/>
          </p:cNvSpPr>
          <p:nvPr>
            <p:ph type="title"/>
          </p:nvPr>
        </p:nvSpPr>
        <p:spPr>
          <a:xfrm>
            <a:off x="361507" y="365125"/>
            <a:ext cx="10992293" cy="988187"/>
          </a:xfrm>
        </p:spPr>
        <p:style>
          <a:lnRef idx="2">
            <a:schemeClr val="dk1"/>
          </a:lnRef>
          <a:fillRef idx="1">
            <a:schemeClr val="lt1"/>
          </a:fillRef>
          <a:effectRef idx="0">
            <a:schemeClr val="dk1"/>
          </a:effectRef>
          <a:fontRef idx="minor">
            <a:schemeClr val="dk1"/>
          </a:fontRef>
        </p:style>
        <p:txBody>
          <a:bodyPr>
            <a:normAutofit/>
          </a:bodyPr>
          <a:lstStyle/>
          <a:p>
            <a:pPr algn="ctr"/>
            <a:r>
              <a:rPr lang="en-US" sz="3200" dirty="0"/>
              <a:t>So what of the various intermediate scrutiny tests under the First Amendment and Equal Protection?</a:t>
            </a:r>
          </a:p>
        </p:txBody>
      </p:sp>
      <p:sp>
        <p:nvSpPr>
          <p:cNvPr id="3" name="Content Placeholder 2">
            <a:extLst>
              <a:ext uri="{FF2B5EF4-FFF2-40B4-BE49-F238E27FC236}">
                <a16:creationId xmlns:a16="http://schemas.microsoft.com/office/drawing/2014/main" id="{39325205-BAA3-42DA-8D4E-6C8DB163222C}"/>
              </a:ext>
            </a:extLst>
          </p:cNvPr>
          <p:cNvSpPr>
            <a:spLocks noGrp="1"/>
          </p:cNvSpPr>
          <p:nvPr>
            <p:ph idx="1"/>
          </p:nvPr>
        </p:nvSpPr>
        <p:spPr>
          <a:xfrm>
            <a:off x="361507" y="1353312"/>
            <a:ext cx="10992293" cy="4951795"/>
          </a:xfrm>
        </p:spPr>
        <p:txBody>
          <a:bodyPr>
            <a:normAutofit/>
          </a:bodyPr>
          <a:lstStyle/>
          <a:p>
            <a:pPr marL="0" indent="0">
              <a:buNone/>
            </a:pPr>
            <a:r>
              <a:rPr lang="en-US" dirty="0"/>
              <a:t>There are </a:t>
            </a:r>
            <a:r>
              <a:rPr lang="en-US" u="sng" dirty="0"/>
              <a:t>three versions of intermediate scrutiny in First Amendment jurisprudence</a:t>
            </a:r>
            <a:r>
              <a:rPr lang="en-US" dirty="0"/>
              <a:t>:</a:t>
            </a:r>
          </a:p>
          <a:p>
            <a:pPr marL="514350" indent="-514350">
              <a:buFont typeface="+mj-lt"/>
              <a:buAutoNum type="arabicPeriod"/>
            </a:pPr>
            <a:r>
              <a:rPr lang="en-US" dirty="0"/>
              <a:t>the general content-neutral test for regulations aimed at the secondary effects of speech, </a:t>
            </a:r>
          </a:p>
          <a:p>
            <a:pPr marL="514350" indent="-514350">
              <a:buFont typeface="+mj-lt"/>
              <a:buAutoNum type="arabicPeriod"/>
            </a:pPr>
            <a:r>
              <a:rPr lang="en-US" dirty="0"/>
              <a:t>the </a:t>
            </a:r>
            <a:r>
              <a:rPr lang="en-US" i="1" dirty="0"/>
              <a:t>O’Brien</a:t>
            </a:r>
            <a:r>
              <a:rPr lang="en-US" dirty="0"/>
              <a:t>, incidental burden test for when speech and non-speech are connected together, and </a:t>
            </a:r>
          </a:p>
          <a:p>
            <a:pPr marL="514350" indent="-514350">
              <a:buFont typeface="+mj-lt"/>
              <a:buAutoNum type="arabicPeriod"/>
            </a:pPr>
            <a:r>
              <a:rPr lang="en-US" dirty="0"/>
              <a:t>the Central-Hudson test for commercial speech regulations. </a:t>
            </a:r>
          </a:p>
          <a:p>
            <a:pPr marL="0" indent="0">
              <a:buNone/>
            </a:pPr>
            <a:endParaRPr lang="en-US" u="sng" dirty="0"/>
          </a:p>
          <a:p>
            <a:pPr marL="0" indent="0">
              <a:buNone/>
            </a:pPr>
            <a:r>
              <a:rPr lang="en-US" u="sng" dirty="0"/>
              <a:t>All require </a:t>
            </a:r>
            <a:r>
              <a:rPr lang="en-US" b="1" i="1" u="sng" dirty="0"/>
              <a:t>substantial </a:t>
            </a:r>
            <a:r>
              <a:rPr lang="en-US" u="sng" dirty="0"/>
              <a:t>governmental interests</a:t>
            </a:r>
          </a:p>
          <a:p>
            <a:pPr marL="0" indent="0">
              <a:buNone/>
            </a:pPr>
            <a:endParaRPr lang="en-US" dirty="0"/>
          </a:p>
        </p:txBody>
      </p:sp>
    </p:spTree>
    <p:extLst>
      <p:ext uri="{BB962C8B-B14F-4D97-AF65-F5344CB8AC3E}">
        <p14:creationId xmlns:p14="http://schemas.microsoft.com/office/powerpoint/2010/main" val="268183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0CA37-F6AE-4D0C-A2D5-78D8B7DA5091}"/>
              </a:ext>
            </a:extLst>
          </p:cNvPr>
          <p:cNvSpPr>
            <a:spLocks noGrp="1"/>
          </p:cNvSpPr>
          <p:nvPr>
            <p:ph type="title"/>
          </p:nvPr>
        </p:nvSpPr>
        <p:spPr>
          <a:xfrm>
            <a:off x="469900" y="365125"/>
            <a:ext cx="11277600" cy="988187"/>
          </a:xfrm>
        </p:spPr>
        <p:txBody>
          <a:bodyPr/>
          <a:lstStyle/>
          <a:p>
            <a:r>
              <a:rPr lang="en-US" dirty="0"/>
              <a:t>Intermediate Scrutiny for Gender Discrimination?</a:t>
            </a:r>
          </a:p>
        </p:txBody>
      </p:sp>
      <p:sp>
        <p:nvSpPr>
          <p:cNvPr id="3" name="Content Placeholder 2">
            <a:extLst>
              <a:ext uri="{FF2B5EF4-FFF2-40B4-BE49-F238E27FC236}">
                <a16:creationId xmlns:a16="http://schemas.microsoft.com/office/drawing/2014/main" id="{1247692C-0203-45A6-8D99-5C46B4A14E27}"/>
              </a:ext>
            </a:extLst>
          </p:cNvPr>
          <p:cNvSpPr>
            <a:spLocks noGrp="1"/>
          </p:cNvSpPr>
          <p:nvPr>
            <p:ph idx="1"/>
          </p:nvPr>
        </p:nvSpPr>
        <p:spPr>
          <a:xfrm>
            <a:off x="469900" y="1825625"/>
            <a:ext cx="6502400" cy="4351338"/>
          </a:xfrm>
        </p:spPr>
        <p:txBody>
          <a:bodyPr>
            <a:normAutofit fontScale="92500" lnSpcReduction="20000"/>
          </a:bodyPr>
          <a:lstStyle/>
          <a:p>
            <a:r>
              <a:rPr lang="en-US" dirty="0"/>
              <a:t>Deeply rooted in history and tradition?</a:t>
            </a:r>
          </a:p>
          <a:p>
            <a:r>
              <a:rPr lang="en-US" dirty="0"/>
              <a:t>What did the founders think?</a:t>
            </a:r>
          </a:p>
          <a:p>
            <a:r>
              <a:rPr lang="en-US" dirty="0"/>
              <a:t>What was the ordinary meaning of equal protection of the laws? What did it mean at the time of the 14</a:t>
            </a:r>
            <a:r>
              <a:rPr lang="en-US" baseline="30000" dirty="0"/>
              <a:t>th</a:t>
            </a:r>
            <a:r>
              <a:rPr lang="en-US" dirty="0"/>
              <a:t> Amendment?</a:t>
            </a:r>
          </a:p>
          <a:p>
            <a:r>
              <a:rPr lang="en-US" dirty="0"/>
              <a:t>When did the Court arrive at the intermediate scrutiny test under the Equal Protection Clause?</a:t>
            </a:r>
          </a:p>
          <a:p>
            <a:r>
              <a:rPr lang="en-US" dirty="0"/>
              <a:t>1976 </a:t>
            </a:r>
          </a:p>
          <a:p>
            <a:r>
              <a:rPr lang="en-US" dirty="0"/>
              <a:t>Was it designed to protect these guys?</a:t>
            </a:r>
          </a:p>
          <a:p>
            <a:r>
              <a:rPr lang="en-US" dirty="0"/>
              <a:t>7-2, like </a:t>
            </a:r>
            <a:r>
              <a:rPr lang="en-US" i="1" dirty="0"/>
              <a:t>Roe</a:t>
            </a:r>
          </a:p>
          <a:p>
            <a:r>
              <a:rPr lang="en-US" dirty="0"/>
              <a:t>What did CJ Rehnquist (dissenting) think?</a:t>
            </a:r>
          </a:p>
        </p:txBody>
      </p:sp>
      <p:pic>
        <p:nvPicPr>
          <p:cNvPr id="4" name="Picture 3">
            <a:extLst>
              <a:ext uri="{FF2B5EF4-FFF2-40B4-BE49-F238E27FC236}">
                <a16:creationId xmlns:a16="http://schemas.microsoft.com/office/drawing/2014/main" id="{6D352935-E3D5-451F-8D6D-DC9DFCAB080E}"/>
              </a:ext>
            </a:extLst>
          </p:cNvPr>
          <p:cNvPicPr>
            <a:picLocks noChangeAspect="1"/>
          </p:cNvPicPr>
          <p:nvPr/>
        </p:nvPicPr>
        <p:blipFill>
          <a:blip r:embed="rId3"/>
          <a:stretch>
            <a:fillRect/>
          </a:stretch>
        </p:blipFill>
        <p:spPr>
          <a:xfrm>
            <a:off x="7207250" y="1825625"/>
            <a:ext cx="4514850" cy="3181350"/>
          </a:xfrm>
          <a:prstGeom prst="rect">
            <a:avLst/>
          </a:prstGeom>
        </p:spPr>
      </p:pic>
      <p:cxnSp>
        <p:nvCxnSpPr>
          <p:cNvPr id="6" name="Straight Arrow Connector 5">
            <a:extLst>
              <a:ext uri="{FF2B5EF4-FFF2-40B4-BE49-F238E27FC236}">
                <a16:creationId xmlns:a16="http://schemas.microsoft.com/office/drawing/2014/main" id="{5A9274A6-857D-4ACE-96FB-899A3B2851FC}"/>
              </a:ext>
            </a:extLst>
          </p:cNvPr>
          <p:cNvCxnSpPr/>
          <p:nvPr/>
        </p:nvCxnSpPr>
        <p:spPr>
          <a:xfrm flipV="1">
            <a:off x="6096000" y="4779263"/>
            <a:ext cx="1097280" cy="457200"/>
          </a:xfrm>
          <a:prstGeom prst="straightConnector1">
            <a:avLst/>
          </a:prstGeom>
          <a:ln w="762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9640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6E1A-15E7-434B-8402-E560D47625A6}"/>
              </a:ext>
            </a:extLst>
          </p:cNvPr>
          <p:cNvSpPr>
            <a:spLocks noGrp="1"/>
          </p:cNvSpPr>
          <p:nvPr>
            <p:ph type="title"/>
          </p:nvPr>
        </p:nvSpPr>
        <p:spPr>
          <a:xfrm>
            <a:off x="705998" y="111738"/>
            <a:ext cx="10515600" cy="846730"/>
          </a:xfrm>
        </p:spPr>
        <p:style>
          <a:lnRef idx="2">
            <a:schemeClr val="dk1"/>
          </a:lnRef>
          <a:fillRef idx="1">
            <a:schemeClr val="lt1"/>
          </a:fillRef>
          <a:effectRef idx="0">
            <a:schemeClr val="dk1"/>
          </a:effectRef>
          <a:fontRef idx="minor">
            <a:schemeClr val="dk1"/>
          </a:fontRef>
        </p:style>
        <p:txBody>
          <a:bodyPr>
            <a:normAutofit fontScale="90000"/>
          </a:bodyPr>
          <a:lstStyle/>
          <a:p>
            <a:r>
              <a:rPr lang="en-US" i="1" dirty="0" err="1"/>
              <a:t>Stari</a:t>
            </a:r>
            <a:r>
              <a:rPr lang="en-US" i="1" dirty="0"/>
              <a:t> </a:t>
            </a:r>
            <a:r>
              <a:rPr lang="en-US" i="1" dirty="0" err="1"/>
              <a:t>Decicis</a:t>
            </a:r>
            <a:r>
              <a:rPr lang="en-US" i="1" dirty="0"/>
              <a:t> </a:t>
            </a:r>
            <a:r>
              <a:rPr lang="en-US" dirty="0"/>
              <a:t>(Reliance)Before and After </a:t>
            </a:r>
            <a:r>
              <a:rPr lang="en-US" i="1" dirty="0"/>
              <a:t>Dobbs</a:t>
            </a:r>
          </a:p>
        </p:txBody>
      </p:sp>
      <p:sp>
        <p:nvSpPr>
          <p:cNvPr id="3" name="Content Placeholder 2">
            <a:extLst>
              <a:ext uri="{FF2B5EF4-FFF2-40B4-BE49-F238E27FC236}">
                <a16:creationId xmlns:a16="http://schemas.microsoft.com/office/drawing/2014/main" id="{C7F0B3FE-6411-461A-98C0-1C4C2BDF3603}"/>
              </a:ext>
            </a:extLst>
          </p:cNvPr>
          <p:cNvSpPr>
            <a:spLocks noGrp="1"/>
          </p:cNvSpPr>
          <p:nvPr>
            <p:ph idx="1"/>
          </p:nvPr>
        </p:nvSpPr>
        <p:spPr>
          <a:xfrm>
            <a:off x="550843" y="958468"/>
            <a:ext cx="11060935" cy="5534407"/>
          </a:xfrm>
        </p:spPr>
        <p:txBody>
          <a:bodyPr>
            <a:normAutofit fontScale="85000" lnSpcReduction="20000"/>
          </a:bodyPr>
          <a:lstStyle/>
          <a:p>
            <a:r>
              <a:rPr lang="en-US" dirty="0"/>
              <a:t>The Court in </a:t>
            </a:r>
            <a:r>
              <a:rPr lang="en-US" i="1" dirty="0"/>
              <a:t>Casey declined to overturn precedent based on the reliance interest of women.</a:t>
            </a:r>
          </a:p>
          <a:p>
            <a:r>
              <a:rPr lang="en-US" i="1" dirty="0"/>
              <a:t>It wrote that "people [had] organized intimate relationships and made choices that define their views of themselves and their places in society ... in reliance on the availability of abortion in the event that contraception should fail" and that "[t]he ability of women to participate equally in the economic and social life of the Nation has been facilitated by their ability to control their reproductive lives." Dobbs, 142 S. Ct. at 2265, 2276–77.</a:t>
            </a:r>
          </a:p>
          <a:p>
            <a:r>
              <a:rPr lang="en-US" dirty="0"/>
              <a:t>In </a:t>
            </a:r>
            <a:r>
              <a:rPr lang="en-US" i="1" dirty="0"/>
              <a:t>Dobbs</a:t>
            </a:r>
            <a:r>
              <a:rPr lang="en-US" dirty="0"/>
              <a:t>, the Court held that there were no real reliance interests at stake in the precedents protecting the right to abortion (e.g. Roe &amp;  Casey). If any reliance interests existed, they were “intangible,” unlike commercial interests based in property or contract rules, and therefore had no place in a stare decisis analysis.</a:t>
            </a:r>
          </a:p>
          <a:p>
            <a:r>
              <a:rPr lang="en-US" dirty="0"/>
              <a:t>The Court in </a:t>
            </a:r>
            <a:r>
              <a:rPr lang="en-US" i="1" dirty="0"/>
              <a:t>Dobbs</a:t>
            </a:r>
            <a:r>
              <a:rPr lang="en-US" dirty="0"/>
              <a:t> held that only “concrete” reliance counts for the purposes of stare decisis and there was no such reliance on Roe and Casey.</a:t>
            </a:r>
          </a:p>
          <a:p>
            <a:pPr marL="0" indent="0" algn="r">
              <a:buNone/>
            </a:pPr>
            <a:r>
              <a:rPr lang="en-US" dirty="0"/>
              <a:t>--Dobbs, 142 S. Ct. at 2265, 2276–77</a:t>
            </a:r>
          </a:p>
          <a:p>
            <a:r>
              <a:rPr lang="en-US" dirty="0"/>
              <a:t>Does the ability of people to rely on existing rights depend on whether the Court values the conduct you are planning to engage in based on your reliance on the right?</a:t>
            </a:r>
          </a:p>
        </p:txBody>
      </p:sp>
    </p:spTree>
    <p:extLst>
      <p:ext uri="{BB962C8B-B14F-4D97-AF65-F5344CB8AC3E}">
        <p14:creationId xmlns:p14="http://schemas.microsoft.com/office/powerpoint/2010/main" val="1618175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07BF-BB64-488E-8EE1-BDC504F4AB8B}"/>
              </a:ext>
            </a:extLst>
          </p:cNvPr>
          <p:cNvSpPr>
            <a:spLocks noGrp="1"/>
          </p:cNvSpPr>
          <p:nvPr>
            <p:ph type="title"/>
          </p:nvPr>
        </p:nvSpPr>
        <p:spPr>
          <a:xfrm>
            <a:off x="256032" y="365125"/>
            <a:ext cx="11497056" cy="777875"/>
          </a:xfrm>
        </p:spPr>
        <p:style>
          <a:lnRef idx="2">
            <a:schemeClr val="dk1"/>
          </a:lnRef>
          <a:fillRef idx="1">
            <a:schemeClr val="lt1"/>
          </a:fillRef>
          <a:effectRef idx="0">
            <a:schemeClr val="dk1"/>
          </a:effectRef>
          <a:fontRef idx="minor">
            <a:schemeClr val="dk1"/>
          </a:fontRef>
        </p:style>
        <p:txBody>
          <a:bodyPr>
            <a:normAutofit fontScale="90000"/>
          </a:bodyPr>
          <a:lstStyle/>
          <a:p>
            <a:r>
              <a:rPr lang="en-US" sz="3600" dirty="0"/>
              <a:t>Going back to “privacy” If the </a:t>
            </a:r>
            <a:r>
              <a:rPr lang="en-US" sz="3600" i="1" u="sng" dirty="0"/>
              <a:t>right to privacy </a:t>
            </a:r>
            <a:r>
              <a:rPr lang="en-US" sz="3600" dirty="0"/>
              <a:t>no longer exists then ?</a:t>
            </a:r>
          </a:p>
        </p:txBody>
      </p:sp>
      <p:sp>
        <p:nvSpPr>
          <p:cNvPr id="3" name="Content Placeholder 2">
            <a:extLst>
              <a:ext uri="{FF2B5EF4-FFF2-40B4-BE49-F238E27FC236}">
                <a16:creationId xmlns:a16="http://schemas.microsoft.com/office/drawing/2014/main" id="{D826989C-1C8E-46D3-9784-BC9CECC92763}"/>
              </a:ext>
            </a:extLst>
          </p:cNvPr>
          <p:cNvSpPr>
            <a:spLocks noGrp="1"/>
          </p:cNvSpPr>
          <p:nvPr>
            <p:ph idx="1"/>
          </p:nvPr>
        </p:nvSpPr>
        <p:spPr>
          <a:xfrm>
            <a:off x="256032" y="1295400"/>
            <a:ext cx="11497056" cy="5397499"/>
          </a:xfrm>
        </p:spPr>
        <p:txBody>
          <a:bodyPr>
            <a:normAutofit/>
          </a:bodyPr>
          <a:lstStyle/>
          <a:p>
            <a:pPr marL="0" indent="0">
              <a:buNone/>
            </a:pPr>
            <a:r>
              <a:rPr lang="en-US" dirty="0"/>
              <a:t>What about the </a:t>
            </a:r>
            <a:r>
              <a:rPr lang="en-US" i="1" u="sng" dirty="0"/>
              <a:t>Katz</a:t>
            </a:r>
            <a:r>
              <a:rPr lang="en-US" i="1" dirty="0"/>
              <a:t> t</a:t>
            </a:r>
            <a:r>
              <a:rPr lang="en-US" dirty="0"/>
              <a:t>est for determining whether the government has conducted a “search” under the 4</a:t>
            </a:r>
            <a:r>
              <a:rPr lang="en-US" baseline="30000" dirty="0"/>
              <a:t>th</a:t>
            </a:r>
            <a:r>
              <a:rPr lang="en-US" dirty="0"/>
              <a:t> Amendment? </a:t>
            </a:r>
            <a:r>
              <a:rPr lang="en-US" i="1" dirty="0"/>
              <a:t>Katz v. U.S. </a:t>
            </a:r>
            <a:r>
              <a:rPr lang="en-US" dirty="0"/>
              <a:t>(1967)</a:t>
            </a:r>
          </a:p>
          <a:p>
            <a:r>
              <a:rPr lang="en-US" dirty="0"/>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 Fourth Amendment</a:t>
            </a:r>
          </a:p>
        </p:txBody>
      </p:sp>
    </p:spTree>
    <p:extLst>
      <p:ext uri="{BB962C8B-B14F-4D97-AF65-F5344CB8AC3E}">
        <p14:creationId xmlns:p14="http://schemas.microsoft.com/office/powerpoint/2010/main" val="55472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C7EA1-1F2E-4D9C-A019-0B13EEDD83B6}"/>
              </a:ext>
            </a:extLst>
          </p:cNvPr>
          <p:cNvSpPr>
            <a:spLocks noGrp="1"/>
          </p:cNvSpPr>
          <p:nvPr>
            <p:ph type="title"/>
          </p:nvPr>
        </p:nvSpPr>
        <p:spPr>
          <a:xfrm>
            <a:off x="517793" y="365125"/>
            <a:ext cx="11372053" cy="1325563"/>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dirty="0"/>
              <a:t>Casting Light or Shadows: The Sun or a Dead Star </a:t>
            </a:r>
          </a:p>
        </p:txBody>
      </p:sp>
      <p:pic>
        <p:nvPicPr>
          <p:cNvPr id="7" name="Content Placeholder 6">
            <a:extLst>
              <a:ext uri="{FF2B5EF4-FFF2-40B4-BE49-F238E27FC236}">
                <a16:creationId xmlns:a16="http://schemas.microsoft.com/office/drawing/2014/main" id="{1096BFA8-0003-4FCD-8FAA-DC64520E6779}"/>
              </a:ext>
            </a:extLst>
          </p:cNvPr>
          <p:cNvPicPr>
            <a:picLocks noGrp="1" noChangeAspect="1"/>
          </p:cNvPicPr>
          <p:nvPr>
            <p:ph sz="half" idx="2"/>
          </p:nvPr>
        </p:nvPicPr>
        <p:blipFill>
          <a:blip r:embed="rId3"/>
          <a:stretch>
            <a:fillRect/>
          </a:stretch>
        </p:blipFill>
        <p:spPr>
          <a:xfrm>
            <a:off x="3751686" y="1592717"/>
            <a:ext cx="8138160" cy="4591124"/>
          </a:xfrm>
          <a:prstGeom prst="rect">
            <a:avLst/>
          </a:prstGeom>
        </p:spPr>
      </p:pic>
      <p:pic>
        <p:nvPicPr>
          <p:cNvPr id="6" name="Content Placeholder 5">
            <a:extLst>
              <a:ext uri="{FF2B5EF4-FFF2-40B4-BE49-F238E27FC236}">
                <a16:creationId xmlns:a16="http://schemas.microsoft.com/office/drawing/2014/main" id="{86FFCDFF-3E47-4BDD-95BE-EDD8D2C39F7C}"/>
              </a:ext>
            </a:extLst>
          </p:cNvPr>
          <p:cNvPicPr>
            <a:picLocks noGrp="1" noChangeAspect="1"/>
          </p:cNvPicPr>
          <p:nvPr>
            <p:ph sz="half" idx="1"/>
          </p:nvPr>
        </p:nvPicPr>
        <p:blipFill>
          <a:blip r:embed="rId4"/>
          <a:stretch>
            <a:fillRect/>
          </a:stretch>
        </p:blipFill>
        <p:spPr>
          <a:xfrm>
            <a:off x="668383" y="1592717"/>
            <a:ext cx="4657611" cy="4657611"/>
          </a:xfrm>
          <a:prstGeom prst="rect">
            <a:avLst/>
          </a:prstGeom>
        </p:spPr>
      </p:pic>
    </p:spTree>
    <p:extLst>
      <p:ext uri="{BB962C8B-B14F-4D97-AF65-F5344CB8AC3E}">
        <p14:creationId xmlns:p14="http://schemas.microsoft.com/office/powerpoint/2010/main" val="418457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04C1B-CA6C-49E3-A428-4B1D3D199905}"/>
              </a:ext>
            </a:extLst>
          </p:cNvPr>
          <p:cNvSpPr>
            <a:spLocks noGrp="1"/>
          </p:cNvSpPr>
          <p:nvPr>
            <p:ph type="title"/>
          </p:nvPr>
        </p:nvSpPr>
        <p:spPr/>
        <p:txBody>
          <a:bodyPr/>
          <a:lstStyle/>
          <a:p>
            <a:r>
              <a:rPr lang="en-US" dirty="0"/>
              <a:t>In </a:t>
            </a:r>
            <a:r>
              <a:rPr lang="en-US" i="1" dirty="0"/>
              <a:t>Katz</a:t>
            </a:r>
            <a:r>
              <a:rPr lang="en-US" dirty="0"/>
              <a:t> the Court held that:</a:t>
            </a:r>
          </a:p>
        </p:txBody>
      </p:sp>
      <p:sp>
        <p:nvSpPr>
          <p:cNvPr id="3" name="Content Placeholder 2">
            <a:extLst>
              <a:ext uri="{FF2B5EF4-FFF2-40B4-BE49-F238E27FC236}">
                <a16:creationId xmlns:a16="http://schemas.microsoft.com/office/drawing/2014/main" id="{F1098A4A-CDC5-4104-991C-4F6C6726F4F7}"/>
              </a:ext>
            </a:extLst>
          </p:cNvPr>
          <p:cNvSpPr>
            <a:spLocks noGrp="1"/>
          </p:cNvSpPr>
          <p:nvPr>
            <p:ph idx="1"/>
          </p:nvPr>
        </p:nvSpPr>
        <p:spPr/>
        <p:txBody>
          <a:bodyPr>
            <a:normAutofit fontScale="92500" lnSpcReduction="10000"/>
          </a:bodyPr>
          <a:lstStyle/>
          <a:p>
            <a:r>
              <a:rPr lang="en-US" dirty="0"/>
              <a:t>[T]he Fourth Amendment protects people, not places. What a person knowingly exposes to the public, even in his own home or office, is not a subject of Fourth Amendment protection. But what he seeks to preserve as private, even in an area accessible to the public, may be constitutionally protected. . . .</a:t>
            </a:r>
          </a:p>
          <a:p>
            <a:r>
              <a:rPr lang="en-US" dirty="0"/>
              <a:t>The test developed by the Justice Harlan’s concurrence and currently in use:</a:t>
            </a:r>
          </a:p>
          <a:p>
            <a:pPr marL="596900" indent="-514350">
              <a:buFont typeface="+mj-lt"/>
              <a:buAutoNum type="arabicPeriod"/>
            </a:pPr>
            <a:r>
              <a:rPr lang="en-US" b="1" dirty="0"/>
              <a:t>that a person exhibited an actual (subjective) expectation of privacy, and</a:t>
            </a:r>
            <a:endParaRPr lang="en-US" dirty="0"/>
          </a:p>
          <a:p>
            <a:pPr marL="596900" indent="-514350">
              <a:buFont typeface="+mj-lt"/>
              <a:buAutoNum type="arabicPeriod"/>
            </a:pPr>
            <a:r>
              <a:rPr lang="en-US" b="1" dirty="0"/>
              <a:t>the expectation is one that society is prepared to recognize as “reasonable.”  (objective)</a:t>
            </a:r>
            <a:endParaRPr lang="en-US" dirty="0"/>
          </a:p>
          <a:p>
            <a:endParaRPr lang="en-US" dirty="0"/>
          </a:p>
        </p:txBody>
      </p:sp>
    </p:spTree>
    <p:extLst>
      <p:ext uri="{BB962C8B-B14F-4D97-AF65-F5344CB8AC3E}">
        <p14:creationId xmlns:p14="http://schemas.microsoft.com/office/powerpoint/2010/main" val="3695363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9F1A-AB74-4971-B818-3F5ECDAD8AF3}"/>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a:t>So, if this goes away, then what is left?</a:t>
            </a:r>
          </a:p>
        </p:txBody>
      </p:sp>
      <p:sp>
        <p:nvSpPr>
          <p:cNvPr id="3" name="Content Placeholder 2">
            <a:extLst>
              <a:ext uri="{FF2B5EF4-FFF2-40B4-BE49-F238E27FC236}">
                <a16:creationId xmlns:a16="http://schemas.microsoft.com/office/drawing/2014/main" id="{4944BCA3-26CC-40C6-AE3B-2F8506C46C0C}"/>
              </a:ext>
            </a:extLst>
          </p:cNvPr>
          <p:cNvSpPr>
            <a:spLocks noGrp="1"/>
          </p:cNvSpPr>
          <p:nvPr>
            <p:ph idx="1"/>
          </p:nvPr>
        </p:nvSpPr>
        <p:spPr/>
        <p:txBody>
          <a:bodyPr/>
          <a:lstStyle/>
          <a:p>
            <a:r>
              <a:rPr lang="en-US" dirty="0"/>
              <a:t>A property based reading of the 4</a:t>
            </a:r>
            <a:r>
              <a:rPr lang="en-US" baseline="30000" dirty="0"/>
              <a:t>th</a:t>
            </a:r>
            <a:r>
              <a:rPr lang="en-US" dirty="0"/>
              <a:t> Amendment – </a:t>
            </a:r>
            <a:r>
              <a:rPr lang="en-US" dirty="0" err="1"/>
              <a:t>ie</a:t>
            </a:r>
            <a:r>
              <a:rPr lang="en-US" dirty="0"/>
              <a:t> unreasonable searches and seizure would require trespasses upon persons, houses, papers, and effects? (Jones (2012)</a:t>
            </a:r>
          </a:p>
          <a:p>
            <a:r>
              <a:rPr lang="en-US" dirty="0"/>
              <a:t>Would that be bad?</a:t>
            </a:r>
          </a:p>
          <a:p>
            <a:r>
              <a:rPr lang="en-US" dirty="0"/>
              <a:t>Under current doctrine?</a:t>
            </a:r>
          </a:p>
          <a:p>
            <a:r>
              <a:rPr lang="en-US" dirty="0"/>
              <a:t>Under a re-invigorated property based approach?</a:t>
            </a:r>
          </a:p>
          <a:p>
            <a:pPr marL="0" indent="0">
              <a:buNone/>
            </a:pPr>
            <a:r>
              <a:rPr lang="en-US" dirty="0"/>
              <a:t>What about: </a:t>
            </a:r>
          </a:p>
          <a:p>
            <a:r>
              <a:rPr lang="en-US" dirty="0"/>
              <a:t>California v. Greenwood (trash)</a:t>
            </a:r>
          </a:p>
          <a:p>
            <a:r>
              <a:rPr lang="en-US" dirty="0"/>
              <a:t>Smith v. Maryland (third party doctrine)</a:t>
            </a:r>
          </a:p>
          <a:p>
            <a:pPr marL="0" indent="0">
              <a:buNone/>
            </a:pPr>
            <a:endParaRPr lang="en-US" dirty="0"/>
          </a:p>
          <a:p>
            <a:endParaRPr lang="en-US" dirty="0"/>
          </a:p>
        </p:txBody>
      </p:sp>
    </p:spTree>
    <p:extLst>
      <p:ext uri="{BB962C8B-B14F-4D97-AF65-F5344CB8AC3E}">
        <p14:creationId xmlns:p14="http://schemas.microsoft.com/office/powerpoint/2010/main" val="2100365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2B91D-248C-435C-B99B-E483BE507235}"/>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a:t>Might it also impact the 5</a:t>
            </a:r>
            <a:r>
              <a:rPr lang="en-US" baseline="30000" dirty="0"/>
              <a:t>th</a:t>
            </a:r>
            <a:r>
              <a:rPr lang="en-US" dirty="0"/>
              <a:t> Amendment and Miranda “Rights”?</a:t>
            </a:r>
          </a:p>
        </p:txBody>
      </p:sp>
      <p:sp>
        <p:nvSpPr>
          <p:cNvPr id="3" name="Content Placeholder 2">
            <a:extLst>
              <a:ext uri="{FF2B5EF4-FFF2-40B4-BE49-F238E27FC236}">
                <a16:creationId xmlns:a16="http://schemas.microsoft.com/office/drawing/2014/main" id="{4B43B3DF-5BDF-4CB8-9894-1E2267EDB953}"/>
              </a:ext>
            </a:extLst>
          </p:cNvPr>
          <p:cNvSpPr>
            <a:spLocks noGrp="1"/>
          </p:cNvSpPr>
          <p:nvPr>
            <p:ph idx="1"/>
          </p:nvPr>
        </p:nvSpPr>
        <p:spPr>
          <a:xfrm>
            <a:off x="838200" y="2115403"/>
            <a:ext cx="10515600" cy="4377472"/>
          </a:xfrm>
        </p:spPr>
        <p:txBody>
          <a:bodyPr/>
          <a:lstStyle/>
          <a:p>
            <a:r>
              <a:rPr lang="en-US" dirty="0"/>
              <a:t>Is the 5</a:t>
            </a:r>
            <a:r>
              <a:rPr lang="en-US" baseline="30000" dirty="0"/>
              <a:t>th</a:t>
            </a:r>
            <a:r>
              <a:rPr lang="en-US" dirty="0"/>
              <a:t> only for Trial?</a:t>
            </a:r>
          </a:p>
          <a:p>
            <a:r>
              <a:rPr lang="en-US" dirty="0"/>
              <a:t>Should they get rid of the exclusionary rule?</a:t>
            </a:r>
          </a:p>
          <a:p>
            <a:r>
              <a:rPr lang="en-US" dirty="0"/>
              <a:t>Fruit of the Poisonous Tree?</a:t>
            </a:r>
          </a:p>
          <a:p>
            <a:r>
              <a:rPr lang="en-US" dirty="0"/>
              <a:t>Should we stick to remedies that existed at the time of the Founding?</a:t>
            </a:r>
          </a:p>
          <a:p>
            <a:r>
              <a:rPr lang="en-US" dirty="0"/>
              <a:t>Should we get rid of most  4th, 5</a:t>
            </a:r>
            <a:r>
              <a:rPr lang="en-US" baseline="30000" dirty="0"/>
              <a:t>th</a:t>
            </a:r>
            <a:r>
              <a:rPr lang="en-US" dirty="0"/>
              <a:t>, and 6</a:t>
            </a:r>
            <a:r>
              <a:rPr lang="en-US" baseline="30000" dirty="0"/>
              <a:t>th</a:t>
            </a:r>
            <a:r>
              <a:rPr lang="en-US" dirty="0"/>
              <a:t> Amendment Court created rights and remedies?</a:t>
            </a:r>
          </a:p>
          <a:p>
            <a:r>
              <a:rPr lang="en-US" dirty="0"/>
              <a:t>Do you have a right to an attorney at the State level in all criminal cases or even capital cases?</a:t>
            </a:r>
          </a:p>
          <a:p>
            <a:endParaRPr lang="en-US" dirty="0"/>
          </a:p>
        </p:txBody>
      </p:sp>
    </p:spTree>
    <p:extLst>
      <p:ext uri="{BB962C8B-B14F-4D97-AF65-F5344CB8AC3E}">
        <p14:creationId xmlns:p14="http://schemas.microsoft.com/office/powerpoint/2010/main" val="4261810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19A4-2414-4BA5-B02C-A7B85F60363A}"/>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a:t>Do we need to un-incorporate most of our rights at the state level?</a:t>
            </a:r>
          </a:p>
        </p:txBody>
      </p:sp>
      <p:sp>
        <p:nvSpPr>
          <p:cNvPr id="3" name="Content Placeholder 2">
            <a:extLst>
              <a:ext uri="{FF2B5EF4-FFF2-40B4-BE49-F238E27FC236}">
                <a16:creationId xmlns:a16="http://schemas.microsoft.com/office/drawing/2014/main" id="{347775F7-83B8-423B-8B63-540527E43C6D}"/>
              </a:ext>
            </a:extLst>
          </p:cNvPr>
          <p:cNvSpPr>
            <a:spLocks noGrp="1"/>
          </p:cNvSpPr>
          <p:nvPr>
            <p:ph idx="1"/>
          </p:nvPr>
        </p:nvSpPr>
        <p:spPr>
          <a:xfrm>
            <a:off x="838200" y="1825625"/>
            <a:ext cx="10622280" cy="4667250"/>
          </a:xfrm>
        </p:spPr>
        <p:txBody>
          <a:bodyPr>
            <a:normAutofit lnSpcReduction="10000"/>
          </a:bodyPr>
          <a:lstStyle/>
          <a:p>
            <a:r>
              <a:rPr lang="en-US" dirty="0"/>
              <a:t>1</a:t>
            </a:r>
            <a:r>
              <a:rPr lang="en-US" baseline="30000" dirty="0"/>
              <a:t>st</a:t>
            </a:r>
            <a:r>
              <a:rPr lang="en-US" dirty="0"/>
              <a:t> (Free Speech and Religion?)</a:t>
            </a:r>
          </a:p>
          <a:p>
            <a:r>
              <a:rPr lang="en-US" dirty="0"/>
              <a:t>2</a:t>
            </a:r>
            <a:r>
              <a:rPr lang="en-US" baseline="30000" dirty="0"/>
              <a:t>nd</a:t>
            </a:r>
            <a:r>
              <a:rPr lang="en-US" dirty="0"/>
              <a:t>? (might </a:t>
            </a:r>
            <a:r>
              <a:rPr lang="en-US" i="1" dirty="0" err="1"/>
              <a:t>Bruen</a:t>
            </a:r>
            <a:r>
              <a:rPr lang="en-US" dirty="0"/>
              <a:t> undermine restrictions on felons/DV/ mentally ill/”sensitive places”- History and Tradition? </a:t>
            </a:r>
            <a:r>
              <a:rPr lang="en-US" i="1" dirty="0"/>
              <a:t>US v. Rahimi</a:t>
            </a:r>
            <a:r>
              <a:rPr lang="en-US" dirty="0"/>
              <a:t>)(Were there bans on gun ownership for domestic abusers in 1791?)</a:t>
            </a:r>
          </a:p>
          <a:p>
            <a:r>
              <a:rPr lang="en-US" dirty="0"/>
              <a:t>4</a:t>
            </a:r>
            <a:r>
              <a:rPr lang="en-US" baseline="30000" dirty="0"/>
              <a:t>th, </a:t>
            </a:r>
            <a:r>
              <a:rPr lang="en-US" dirty="0"/>
              <a:t>5</a:t>
            </a:r>
            <a:r>
              <a:rPr lang="en-US" baseline="30000" dirty="0"/>
              <a:t>th, </a:t>
            </a:r>
            <a:r>
              <a:rPr lang="en-US" dirty="0"/>
              <a:t>6</a:t>
            </a:r>
            <a:r>
              <a:rPr lang="en-US" baseline="30000" dirty="0"/>
              <a:t>th, </a:t>
            </a:r>
            <a:r>
              <a:rPr lang="en-US" dirty="0"/>
              <a:t>7</a:t>
            </a:r>
            <a:r>
              <a:rPr lang="en-US" baseline="30000" dirty="0"/>
              <a:t>th </a:t>
            </a:r>
            <a:r>
              <a:rPr lang="en-US" dirty="0"/>
              <a:t>8</a:t>
            </a:r>
            <a:r>
              <a:rPr lang="en-US" baseline="30000" dirty="0"/>
              <a:t>th</a:t>
            </a:r>
            <a:endParaRPr lang="en-US" dirty="0"/>
          </a:p>
          <a:p>
            <a:pPr marL="0" indent="0">
              <a:buNone/>
            </a:pPr>
            <a:r>
              <a:rPr lang="en-US" dirty="0"/>
              <a:t>Justice Thomas has argued, YES</a:t>
            </a:r>
          </a:p>
          <a:p>
            <a:pPr marL="0" indent="0">
              <a:buNone/>
            </a:pPr>
            <a:r>
              <a:rPr lang="en-US" dirty="0"/>
              <a:t>Are they all really deeply rooted at the state level, or were they just part of ordered liberty? </a:t>
            </a:r>
          </a:p>
          <a:p>
            <a:pPr marL="0" indent="0">
              <a:buNone/>
            </a:pPr>
            <a:r>
              <a:rPr lang="en-US" dirty="0"/>
              <a:t>If they weren’t deeply rooted at the time the Court recognized (or created) the right then can we count the history and tradition since?</a:t>
            </a:r>
          </a:p>
          <a:p>
            <a:pPr marL="0" indent="0">
              <a:buNone/>
            </a:pPr>
            <a:r>
              <a:rPr lang="en-US" dirty="0"/>
              <a:t>According to Dobbs? </a:t>
            </a:r>
          </a:p>
        </p:txBody>
      </p:sp>
    </p:spTree>
    <p:extLst>
      <p:ext uri="{BB962C8B-B14F-4D97-AF65-F5344CB8AC3E}">
        <p14:creationId xmlns:p14="http://schemas.microsoft.com/office/powerpoint/2010/main" val="4130384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2668" y="274320"/>
            <a:ext cx="10404475" cy="640080"/>
          </a:xfrm>
          <a:prstGeom prst="rect">
            <a:avLst/>
          </a:prstGeom>
          <a:ln w="12192">
            <a:solidFill>
              <a:srgbClr val="000000"/>
            </a:solidFill>
          </a:ln>
        </p:spPr>
        <p:txBody>
          <a:bodyPr vert="horz" wrap="square" lIns="0" tIns="0" rIns="0" bIns="0" rtlCol="0">
            <a:spAutoFit/>
          </a:bodyPr>
          <a:lstStyle/>
          <a:p>
            <a:pPr marL="90805">
              <a:lnSpc>
                <a:spcPts val="4400"/>
              </a:lnSpc>
            </a:pPr>
            <a:r>
              <a:rPr spc="-105" dirty="0"/>
              <a:t>Most</a:t>
            </a:r>
            <a:r>
              <a:rPr spc="-114" dirty="0"/>
              <a:t> </a:t>
            </a:r>
            <a:r>
              <a:rPr spc="-125" dirty="0"/>
              <a:t>rights</a:t>
            </a:r>
            <a:r>
              <a:rPr spc="-105" dirty="0"/>
              <a:t> </a:t>
            </a:r>
            <a:r>
              <a:rPr spc="-215" dirty="0"/>
              <a:t>have</a:t>
            </a:r>
            <a:r>
              <a:rPr spc="-110" dirty="0"/>
              <a:t> </a:t>
            </a:r>
            <a:r>
              <a:rPr spc="-200" dirty="0"/>
              <a:t>been</a:t>
            </a:r>
            <a:r>
              <a:rPr spc="-110" dirty="0"/>
              <a:t> </a:t>
            </a:r>
            <a:r>
              <a:rPr spc="-165" dirty="0"/>
              <a:t>incorporated,</a:t>
            </a:r>
            <a:r>
              <a:rPr spc="-125" dirty="0"/>
              <a:t> </a:t>
            </a:r>
            <a:r>
              <a:rPr spc="-95" dirty="0"/>
              <a:t>but</a:t>
            </a:r>
            <a:r>
              <a:rPr spc="-105" dirty="0"/>
              <a:t> </a:t>
            </a:r>
            <a:r>
              <a:rPr spc="-135" dirty="0"/>
              <a:t>not</a:t>
            </a:r>
            <a:r>
              <a:rPr spc="-120" dirty="0"/>
              <a:t> </a:t>
            </a:r>
            <a:r>
              <a:rPr spc="-135" dirty="0"/>
              <a:t>the</a:t>
            </a:r>
          </a:p>
        </p:txBody>
      </p:sp>
      <p:sp>
        <p:nvSpPr>
          <p:cNvPr id="3" name="object 3"/>
          <p:cNvSpPr txBox="1"/>
          <p:nvPr/>
        </p:nvSpPr>
        <p:spPr>
          <a:xfrm>
            <a:off x="825703" y="1198626"/>
            <a:ext cx="10369550" cy="4460773"/>
          </a:xfrm>
          <a:prstGeom prst="rect">
            <a:avLst/>
          </a:prstGeom>
        </p:spPr>
        <p:txBody>
          <a:bodyPr vert="horz" wrap="square" lIns="0" tIns="13335" rIns="0" bIns="0" rtlCol="0">
            <a:spAutoFit/>
          </a:bodyPr>
          <a:lstStyle/>
          <a:p>
            <a:pPr marL="261620" indent="-224154">
              <a:lnSpc>
                <a:spcPct val="100000"/>
              </a:lnSpc>
              <a:spcBef>
                <a:spcPts val="105"/>
              </a:spcBef>
              <a:buFont typeface="Arial"/>
              <a:buChar char="•"/>
              <a:tabLst>
                <a:tab pos="262255" algn="l"/>
              </a:tabLst>
            </a:pPr>
            <a:r>
              <a:rPr sz="2800" strike="sngStrike" spc="-95" dirty="0">
                <a:latin typeface="Georgia"/>
                <a:cs typeface="Georgia"/>
              </a:rPr>
              <a:t>Th</a:t>
            </a:r>
            <a:r>
              <a:rPr sz="2800" strike="sngStrike" spc="-175" dirty="0">
                <a:latin typeface="Georgia"/>
                <a:cs typeface="Georgia"/>
              </a:rPr>
              <a:t>e</a:t>
            </a:r>
            <a:r>
              <a:rPr sz="2800" strike="sngStrike" spc="-85" dirty="0">
                <a:latin typeface="Georgia"/>
                <a:cs typeface="Georgia"/>
              </a:rPr>
              <a:t> </a:t>
            </a:r>
            <a:r>
              <a:rPr sz="2800" strike="sngStrike" spc="-150" dirty="0">
                <a:latin typeface="Georgia"/>
                <a:cs typeface="Georgia"/>
              </a:rPr>
              <a:t>Secon</a:t>
            </a:r>
            <a:r>
              <a:rPr sz="2800" strike="sngStrike" spc="-130" dirty="0">
                <a:latin typeface="Georgia"/>
                <a:cs typeface="Georgia"/>
              </a:rPr>
              <a:t>d</a:t>
            </a:r>
            <a:r>
              <a:rPr sz="2800" strike="sngStrike" spc="-65" dirty="0">
                <a:latin typeface="Georgia"/>
                <a:cs typeface="Georgia"/>
              </a:rPr>
              <a:t> </a:t>
            </a:r>
            <a:r>
              <a:rPr sz="2800" strike="sngStrike" spc="-204" dirty="0">
                <a:latin typeface="Georgia"/>
                <a:cs typeface="Georgia"/>
              </a:rPr>
              <a:t>Amendm</a:t>
            </a:r>
            <a:r>
              <a:rPr sz="2800" strike="sngStrike" spc="-160" dirty="0">
                <a:latin typeface="Georgia"/>
                <a:cs typeface="Georgia"/>
              </a:rPr>
              <a:t>e</a:t>
            </a:r>
            <a:r>
              <a:rPr sz="2800" strike="sngStrike" spc="-190" dirty="0">
                <a:latin typeface="Georgia"/>
                <a:cs typeface="Georgia"/>
              </a:rPr>
              <a:t>n</a:t>
            </a:r>
            <a:r>
              <a:rPr sz="2800" strike="sngStrike" spc="25" dirty="0">
                <a:latin typeface="Georgia"/>
                <a:cs typeface="Georgia"/>
              </a:rPr>
              <a:t>t</a:t>
            </a:r>
            <a:r>
              <a:rPr sz="2800" strike="sngStrike" spc="-60" dirty="0">
                <a:latin typeface="Georgia"/>
                <a:cs typeface="Georgia"/>
              </a:rPr>
              <a:t> </a:t>
            </a:r>
            <a:r>
              <a:rPr sz="2800" strike="noStrike" spc="-65" dirty="0">
                <a:latin typeface="Georgia"/>
                <a:cs typeface="Georgia"/>
              </a:rPr>
              <a:t>(until</a:t>
            </a:r>
            <a:r>
              <a:rPr sz="2800" strike="noStrike" spc="-85" dirty="0">
                <a:latin typeface="Georgia"/>
                <a:cs typeface="Georgia"/>
              </a:rPr>
              <a:t> </a:t>
            </a:r>
            <a:r>
              <a:rPr sz="2800" strike="noStrike" spc="-280" dirty="0">
                <a:latin typeface="Georgia"/>
                <a:cs typeface="Georgia"/>
              </a:rPr>
              <a:t>201</a:t>
            </a:r>
            <a:r>
              <a:rPr sz="2800" strike="noStrike" spc="-325" dirty="0">
                <a:latin typeface="Georgia"/>
                <a:cs typeface="Georgia"/>
              </a:rPr>
              <a:t>0</a:t>
            </a:r>
            <a:r>
              <a:rPr sz="2800" strike="noStrike" spc="30" dirty="0">
                <a:latin typeface="Georgia"/>
                <a:cs typeface="Georgia"/>
              </a:rPr>
              <a:t>)</a:t>
            </a:r>
            <a:endParaRPr sz="2800" dirty="0">
              <a:latin typeface="Georgia"/>
              <a:cs typeface="Georgia"/>
            </a:endParaRPr>
          </a:p>
          <a:p>
            <a:pPr marL="261620" marR="1271905" indent="-224154">
              <a:lnSpc>
                <a:spcPts val="3460"/>
              </a:lnSpc>
              <a:spcBef>
                <a:spcPts val="550"/>
              </a:spcBef>
              <a:buFont typeface="Arial"/>
              <a:buChar char="•"/>
              <a:tabLst>
                <a:tab pos="262255" algn="l"/>
              </a:tabLst>
            </a:pPr>
            <a:r>
              <a:rPr sz="2800" spc="-135" dirty="0">
                <a:latin typeface="Georgia"/>
                <a:cs typeface="Georgia"/>
              </a:rPr>
              <a:t>Th</a:t>
            </a:r>
            <a:r>
              <a:rPr sz="2800" spc="-105" dirty="0">
                <a:latin typeface="Georgia"/>
                <a:cs typeface="Georgia"/>
              </a:rPr>
              <a:t>e</a:t>
            </a:r>
            <a:r>
              <a:rPr sz="2800" spc="-85" dirty="0">
                <a:latin typeface="Georgia"/>
                <a:cs typeface="Georgia"/>
              </a:rPr>
              <a:t> </a:t>
            </a:r>
            <a:r>
              <a:rPr sz="2800" spc="-305" dirty="0">
                <a:latin typeface="Georgia"/>
                <a:cs typeface="Georgia"/>
              </a:rPr>
              <a:t>3</a:t>
            </a:r>
            <a:r>
              <a:rPr sz="2800" spc="-120" baseline="25132" dirty="0">
                <a:latin typeface="Georgia"/>
                <a:cs typeface="Georgia"/>
              </a:rPr>
              <a:t>rd</a:t>
            </a:r>
            <a:r>
              <a:rPr sz="2800" spc="262" baseline="25132" dirty="0">
                <a:latin typeface="Georgia"/>
                <a:cs typeface="Georgia"/>
              </a:rPr>
              <a:t> </a:t>
            </a:r>
            <a:r>
              <a:rPr sz="2800" spc="-185" dirty="0">
                <a:latin typeface="Georgia"/>
                <a:cs typeface="Georgia"/>
              </a:rPr>
              <a:t>Am.</a:t>
            </a:r>
            <a:r>
              <a:rPr sz="2800" spc="-100" dirty="0">
                <a:latin typeface="Georgia"/>
                <a:cs typeface="Georgia"/>
              </a:rPr>
              <a:t> </a:t>
            </a:r>
            <a:r>
              <a:rPr sz="2800" spc="-145" dirty="0">
                <a:latin typeface="Georgia"/>
                <a:cs typeface="Georgia"/>
              </a:rPr>
              <a:t>p</a:t>
            </a:r>
            <a:r>
              <a:rPr sz="2800" spc="-110" dirty="0">
                <a:latin typeface="Georgia"/>
                <a:cs typeface="Georgia"/>
              </a:rPr>
              <a:t>r</a:t>
            </a:r>
            <a:r>
              <a:rPr sz="2800" spc="-160" dirty="0">
                <a:latin typeface="Georgia"/>
                <a:cs typeface="Georgia"/>
              </a:rPr>
              <a:t>oh</a:t>
            </a:r>
            <a:r>
              <a:rPr sz="2800" spc="-95" dirty="0">
                <a:latin typeface="Georgia"/>
                <a:cs typeface="Georgia"/>
              </a:rPr>
              <a:t>i</a:t>
            </a:r>
            <a:r>
              <a:rPr sz="2800" spc="-90" dirty="0">
                <a:latin typeface="Georgia"/>
                <a:cs typeface="Georgia"/>
              </a:rPr>
              <a:t>bition </a:t>
            </a:r>
            <a:r>
              <a:rPr sz="2800" spc="-120" dirty="0">
                <a:latin typeface="Georgia"/>
                <a:cs typeface="Georgia"/>
              </a:rPr>
              <a:t>against</a:t>
            </a:r>
            <a:r>
              <a:rPr sz="2800" spc="-90" dirty="0">
                <a:latin typeface="Georgia"/>
                <a:cs typeface="Georgia"/>
              </a:rPr>
              <a:t> </a:t>
            </a:r>
            <a:r>
              <a:rPr sz="2800" spc="-140" dirty="0">
                <a:latin typeface="Georgia"/>
                <a:cs typeface="Georgia"/>
              </a:rPr>
              <a:t>q</a:t>
            </a:r>
            <a:r>
              <a:rPr sz="2800" spc="-130" dirty="0">
                <a:latin typeface="Georgia"/>
                <a:cs typeface="Georgia"/>
              </a:rPr>
              <a:t>uarter</a:t>
            </a:r>
            <a:r>
              <a:rPr sz="2800" spc="-100" dirty="0">
                <a:latin typeface="Georgia"/>
                <a:cs typeface="Georgia"/>
              </a:rPr>
              <a:t>i</a:t>
            </a:r>
            <a:r>
              <a:rPr sz="2800" spc="-165" dirty="0">
                <a:latin typeface="Georgia"/>
                <a:cs typeface="Georgia"/>
              </a:rPr>
              <a:t>n</a:t>
            </a:r>
            <a:r>
              <a:rPr sz="2800" spc="-135" dirty="0">
                <a:latin typeface="Georgia"/>
                <a:cs typeface="Georgia"/>
              </a:rPr>
              <a:t>g</a:t>
            </a:r>
            <a:r>
              <a:rPr sz="2800" spc="-90" dirty="0">
                <a:latin typeface="Georgia"/>
                <a:cs typeface="Georgia"/>
              </a:rPr>
              <a:t> </a:t>
            </a:r>
            <a:r>
              <a:rPr sz="2800" spc="-100" dirty="0">
                <a:latin typeface="Georgia"/>
                <a:cs typeface="Georgia"/>
              </a:rPr>
              <a:t>troo</a:t>
            </a:r>
            <a:r>
              <a:rPr sz="2800" spc="-140" dirty="0">
                <a:latin typeface="Georgia"/>
                <a:cs typeface="Georgia"/>
              </a:rPr>
              <a:t>p</a:t>
            </a:r>
            <a:r>
              <a:rPr sz="2800" spc="-114" dirty="0">
                <a:latin typeface="Georgia"/>
                <a:cs typeface="Georgia"/>
              </a:rPr>
              <a:t>s</a:t>
            </a:r>
            <a:r>
              <a:rPr sz="2800" spc="-90" dirty="0">
                <a:latin typeface="Georgia"/>
                <a:cs typeface="Georgia"/>
              </a:rPr>
              <a:t> </a:t>
            </a:r>
            <a:r>
              <a:rPr sz="2800" spc="-125" dirty="0">
                <a:latin typeface="Georgia"/>
                <a:cs typeface="Georgia"/>
              </a:rPr>
              <a:t>in</a:t>
            </a:r>
            <a:r>
              <a:rPr sz="2800" spc="-90" dirty="0">
                <a:latin typeface="Georgia"/>
                <a:cs typeface="Georgia"/>
              </a:rPr>
              <a:t> </a:t>
            </a:r>
            <a:r>
              <a:rPr sz="2800" spc="-130" dirty="0">
                <a:latin typeface="Georgia"/>
                <a:cs typeface="Georgia"/>
              </a:rPr>
              <a:t>a  </a:t>
            </a:r>
            <a:r>
              <a:rPr sz="2800" spc="-155" dirty="0">
                <a:latin typeface="Georgia"/>
                <a:cs typeface="Georgia"/>
              </a:rPr>
              <a:t>pe</a:t>
            </a:r>
            <a:r>
              <a:rPr sz="2800" spc="-130" dirty="0">
                <a:latin typeface="Georgia"/>
                <a:cs typeface="Georgia"/>
              </a:rPr>
              <a:t>r</a:t>
            </a:r>
            <a:r>
              <a:rPr sz="2800" spc="-125" dirty="0">
                <a:latin typeface="Georgia"/>
                <a:cs typeface="Georgia"/>
              </a:rPr>
              <a:t>son's</a:t>
            </a:r>
            <a:r>
              <a:rPr sz="2800" spc="-80" dirty="0">
                <a:latin typeface="Georgia"/>
                <a:cs typeface="Georgia"/>
              </a:rPr>
              <a:t> </a:t>
            </a:r>
            <a:r>
              <a:rPr sz="2800" spc="-229" dirty="0">
                <a:latin typeface="Georgia"/>
                <a:cs typeface="Georgia"/>
              </a:rPr>
              <a:t>home;</a:t>
            </a:r>
            <a:endParaRPr sz="2800" dirty="0">
              <a:latin typeface="Georgia"/>
              <a:cs typeface="Georgia"/>
            </a:endParaRPr>
          </a:p>
          <a:p>
            <a:pPr marL="348615" indent="-311150">
              <a:lnSpc>
                <a:spcPct val="100000"/>
              </a:lnSpc>
              <a:spcBef>
                <a:spcPts val="555"/>
              </a:spcBef>
              <a:buFont typeface="Arial"/>
              <a:buChar char="•"/>
              <a:tabLst>
                <a:tab pos="349250" algn="l"/>
                <a:tab pos="1584960" algn="l"/>
              </a:tabLst>
            </a:pPr>
            <a:r>
              <a:rPr sz="2800" spc="-125" dirty="0">
                <a:latin typeface="Georgia"/>
                <a:cs typeface="Georgia"/>
              </a:rPr>
              <a:t>The</a:t>
            </a:r>
            <a:r>
              <a:rPr sz="2800" spc="-90" dirty="0">
                <a:latin typeface="Georgia"/>
                <a:cs typeface="Georgia"/>
              </a:rPr>
              <a:t> </a:t>
            </a:r>
            <a:r>
              <a:rPr sz="2800" i="1" spc="-165" dirty="0">
                <a:latin typeface="Times New Roman"/>
                <a:cs typeface="Times New Roman"/>
              </a:rPr>
              <a:t>5</a:t>
            </a:r>
            <a:r>
              <a:rPr sz="2800" i="1" spc="-89" baseline="25132" dirty="0">
                <a:latin typeface="Times New Roman"/>
                <a:cs typeface="Times New Roman"/>
              </a:rPr>
              <a:t>th</a:t>
            </a:r>
            <a:r>
              <a:rPr sz="2800" i="1" spc="-185" dirty="0">
                <a:latin typeface="Times New Roman"/>
                <a:cs typeface="Times New Roman"/>
              </a:rPr>
              <a:t>Am.</a:t>
            </a:r>
            <a:r>
              <a:rPr sz="2800" i="1" spc="-280" dirty="0">
                <a:latin typeface="Times New Roman"/>
                <a:cs typeface="Times New Roman"/>
              </a:rPr>
              <a:t> </a:t>
            </a:r>
            <a:r>
              <a:rPr sz="2800" spc="-95" dirty="0">
                <a:latin typeface="Georgia"/>
                <a:cs typeface="Georgia"/>
              </a:rPr>
              <a:t>right</a:t>
            </a:r>
            <a:r>
              <a:rPr sz="2800" spc="-110" dirty="0">
                <a:latin typeface="Georgia"/>
                <a:cs typeface="Georgia"/>
              </a:rPr>
              <a:t> </a:t>
            </a:r>
            <a:r>
              <a:rPr sz="2800" spc="-65" dirty="0">
                <a:latin typeface="Georgia"/>
                <a:cs typeface="Georgia"/>
              </a:rPr>
              <a:t>to</a:t>
            </a:r>
            <a:r>
              <a:rPr sz="2800" spc="-90" dirty="0">
                <a:latin typeface="Georgia"/>
                <a:cs typeface="Georgia"/>
              </a:rPr>
              <a:t> </a:t>
            </a:r>
            <a:r>
              <a:rPr sz="2800" spc="-200" dirty="0">
                <a:latin typeface="Georgia"/>
                <a:cs typeface="Georgia"/>
              </a:rPr>
              <a:t>a</a:t>
            </a:r>
            <a:r>
              <a:rPr sz="2800" spc="-90" dirty="0">
                <a:latin typeface="Georgia"/>
                <a:cs typeface="Georgia"/>
              </a:rPr>
              <a:t> </a:t>
            </a:r>
            <a:r>
              <a:rPr sz="2800" spc="-110" dirty="0">
                <a:latin typeface="Georgia"/>
                <a:cs typeface="Georgia"/>
              </a:rPr>
              <a:t>g</a:t>
            </a:r>
            <a:r>
              <a:rPr sz="2800" spc="-165" dirty="0">
                <a:latin typeface="Georgia"/>
                <a:cs typeface="Georgia"/>
              </a:rPr>
              <a:t>rand</a:t>
            </a:r>
            <a:r>
              <a:rPr sz="2800" spc="-85" dirty="0">
                <a:latin typeface="Georgia"/>
                <a:cs typeface="Georgia"/>
              </a:rPr>
              <a:t> </a:t>
            </a:r>
            <a:r>
              <a:rPr sz="2800" spc="-130" dirty="0">
                <a:latin typeface="Georgia"/>
                <a:cs typeface="Georgia"/>
              </a:rPr>
              <a:t>jur</a:t>
            </a:r>
            <a:r>
              <a:rPr sz="2800" spc="-145" dirty="0">
                <a:latin typeface="Georgia"/>
                <a:cs typeface="Georgia"/>
              </a:rPr>
              <a:t>y</a:t>
            </a:r>
            <a:r>
              <a:rPr sz="2800" spc="-100" dirty="0">
                <a:latin typeface="Georgia"/>
                <a:cs typeface="Georgia"/>
              </a:rPr>
              <a:t> </a:t>
            </a:r>
            <a:r>
              <a:rPr sz="2800" spc="-120" dirty="0">
                <a:latin typeface="Georgia"/>
                <a:cs typeface="Georgia"/>
              </a:rPr>
              <a:t>in</a:t>
            </a:r>
            <a:r>
              <a:rPr sz="2800" spc="-165" dirty="0">
                <a:latin typeface="Georgia"/>
                <a:cs typeface="Georgia"/>
              </a:rPr>
              <a:t>d</a:t>
            </a:r>
            <a:r>
              <a:rPr sz="2800" spc="-110" dirty="0">
                <a:latin typeface="Georgia"/>
                <a:cs typeface="Georgia"/>
              </a:rPr>
              <a:t>ictment</a:t>
            </a:r>
            <a:r>
              <a:rPr sz="2800" spc="-70" dirty="0">
                <a:latin typeface="Georgia"/>
                <a:cs typeface="Georgia"/>
              </a:rPr>
              <a:t> </a:t>
            </a:r>
            <a:r>
              <a:rPr sz="2800" spc="-130" dirty="0">
                <a:latin typeface="Georgia"/>
                <a:cs typeface="Georgia"/>
              </a:rPr>
              <a:t>in</a:t>
            </a:r>
            <a:r>
              <a:rPr sz="2800" spc="-90" dirty="0">
                <a:latin typeface="Georgia"/>
                <a:cs typeface="Georgia"/>
              </a:rPr>
              <a:t> </a:t>
            </a:r>
            <a:r>
              <a:rPr sz="2800" spc="-135" dirty="0">
                <a:latin typeface="Georgia"/>
                <a:cs typeface="Georgia"/>
              </a:rPr>
              <a:t>crimi</a:t>
            </a:r>
            <a:r>
              <a:rPr sz="2800" spc="-185" dirty="0">
                <a:latin typeface="Georgia"/>
                <a:cs typeface="Georgia"/>
              </a:rPr>
              <a:t>n</a:t>
            </a:r>
            <a:r>
              <a:rPr sz="2800" spc="-130" dirty="0">
                <a:latin typeface="Georgia"/>
                <a:cs typeface="Georgia"/>
              </a:rPr>
              <a:t>al</a:t>
            </a:r>
            <a:r>
              <a:rPr sz="2800" spc="-75" dirty="0">
                <a:latin typeface="Georgia"/>
                <a:cs typeface="Georgia"/>
              </a:rPr>
              <a:t> </a:t>
            </a:r>
            <a:r>
              <a:rPr sz="2800" spc="-160" dirty="0">
                <a:latin typeface="Georgia"/>
                <a:cs typeface="Georgia"/>
              </a:rPr>
              <a:t>cases;</a:t>
            </a:r>
            <a:endParaRPr sz="2800" dirty="0">
              <a:latin typeface="Georgia"/>
              <a:cs typeface="Georgia"/>
            </a:endParaRPr>
          </a:p>
          <a:p>
            <a:pPr marL="348615" indent="-311150">
              <a:lnSpc>
                <a:spcPct val="100000"/>
              </a:lnSpc>
              <a:spcBef>
                <a:spcPts val="615"/>
              </a:spcBef>
              <a:buFont typeface="Arial"/>
              <a:buChar char="•"/>
              <a:tabLst>
                <a:tab pos="349250" algn="l"/>
              </a:tabLst>
            </a:pPr>
            <a:r>
              <a:rPr sz="2800" spc="-120" dirty="0">
                <a:latin typeface="Georgia"/>
                <a:cs typeface="Georgia"/>
              </a:rPr>
              <a:t>The</a:t>
            </a:r>
            <a:r>
              <a:rPr sz="2800" spc="-85" dirty="0">
                <a:latin typeface="Georgia"/>
                <a:cs typeface="Georgia"/>
              </a:rPr>
              <a:t> </a:t>
            </a:r>
            <a:r>
              <a:rPr sz="2800" spc="-215" dirty="0">
                <a:latin typeface="Georgia"/>
                <a:cs typeface="Georgia"/>
              </a:rPr>
              <a:t>7</a:t>
            </a:r>
            <a:r>
              <a:rPr sz="2800" spc="-44" baseline="25132" dirty="0">
                <a:latin typeface="Georgia"/>
                <a:cs typeface="Georgia"/>
              </a:rPr>
              <a:t>t</a:t>
            </a:r>
            <a:r>
              <a:rPr sz="2800" spc="-60" baseline="25132" dirty="0">
                <a:latin typeface="Georgia"/>
                <a:cs typeface="Georgia"/>
              </a:rPr>
              <a:t>h</a:t>
            </a:r>
            <a:r>
              <a:rPr sz="2800" spc="277" baseline="25132" dirty="0">
                <a:latin typeface="Georgia"/>
                <a:cs typeface="Georgia"/>
              </a:rPr>
              <a:t> </a:t>
            </a:r>
            <a:r>
              <a:rPr sz="2800" spc="-185" dirty="0">
                <a:latin typeface="Georgia"/>
                <a:cs typeface="Georgia"/>
              </a:rPr>
              <a:t>Am.</a:t>
            </a:r>
            <a:r>
              <a:rPr sz="2800" spc="-100" dirty="0">
                <a:latin typeface="Georgia"/>
                <a:cs typeface="Georgia"/>
              </a:rPr>
              <a:t> </a:t>
            </a:r>
            <a:r>
              <a:rPr sz="2800" spc="-95" dirty="0">
                <a:latin typeface="Georgia"/>
                <a:cs typeface="Georgia"/>
              </a:rPr>
              <a:t>right</a:t>
            </a:r>
            <a:r>
              <a:rPr sz="2800" spc="-105" dirty="0">
                <a:latin typeface="Georgia"/>
                <a:cs typeface="Georgia"/>
              </a:rPr>
              <a:t> </a:t>
            </a:r>
            <a:r>
              <a:rPr sz="2800" spc="-60" dirty="0">
                <a:latin typeface="Georgia"/>
                <a:cs typeface="Georgia"/>
              </a:rPr>
              <a:t>to</a:t>
            </a:r>
            <a:r>
              <a:rPr sz="2800" spc="-90" dirty="0">
                <a:latin typeface="Georgia"/>
                <a:cs typeface="Georgia"/>
              </a:rPr>
              <a:t> </a:t>
            </a:r>
            <a:r>
              <a:rPr sz="2800" spc="-200" dirty="0">
                <a:latin typeface="Georgia"/>
                <a:cs typeface="Georgia"/>
              </a:rPr>
              <a:t>a</a:t>
            </a:r>
            <a:r>
              <a:rPr sz="2800" spc="-90" dirty="0">
                <a:latin typeface="Georgia"/>
                <a:cs typeface="Georgia"/>
              </a:rPr>
              <a:t> </a:t>
            </a:r>
            <a:r>
              <a:rPr sz="2800" spc="-130" dirty="0">
                <a:latin typeface="Georgia"/>
                <a:cs typeface="Georgia"/>
              </a:rPr>
              <a:t>jur</a:t>
            </a:r>
            <a:r>
              <a:rPr sz="2800" spc="-145" dirty="0">
                <a:latin typeface="Georgia"/>
                <a:cs typeface="Georgia"/>
              </a:rPr>
              <a:t>y</a:t>
            </a:r>
            <a:r>
              <a:rPr sz="2800" spc="-90" dirty="0">
                <a:latin typeface="Georgia"/>
                <a:cs typeface="Georgia"/>
              </a:rPr>
              <a:t> </a:t>
            </a:r>
            <a:r>
              <a:rPr sz="2800" spc="-70" dirty="0">
                <a:latin typeface="Georgia"/>
                <a:cs typeface="Georgia"/>
              </a:rPr>
              <a:t>tr</a:t>
            </a:r>
            <a:r>
              <a:rPr sz="2800" spc="-65" dirty="0">
                <a:latin typeface="Georgia"/>
                <a:cs typeface="Georgia"/>
              </a:rPr>
              <a:t>i</a:t>
            </a:r>
            <a:r>
              <a:rPr sz="2800" spc="-130" dirty="0">
                <a:latin typeface="Georgia"/>
                <a:cs typeface="Georgia"/>
              </a:rPr>
              <a:t>al</a:t>
            </a:r>
            <a:r>
              <a:rPr sz="2800" spc="-95" dirty="0">
                <a:latin typeface="Georgia"/>
                <a:cs typeface="Georgia"/>
              </a:rPr>
              <a:t> </a:t>
            </a:r>
            <a:r>
              <a:rPr sz="2800" spc="-125" dirty="0">
                <a:latin typeface="Georgia"/>
                <a:cs typeface="Georgia"/>
              </a:rPr>
              <a:t>in</a:t>
            </a:r>
            <a:r>
              <a:rPr sz="2800" spc="-90" dirty="0">
                <a:latin typeface="Georgia"/>
                <a:cs typeface="Georgia"/>
              </a:rPr>
              <a:t> </a:t>
            </a:r>
            <a:r>
              <a:rPr sz="2800" spc="-70" dirty="0">
                <a:latin typeface="Georgia"/>
                <a:cs typeface="Georgia"/>
              </a:rPr>
              <a:t>civil</a:t>
            </a:r>
            <a:r>
              <a:rPr sz="2800" spc="-90" dirty="0">
                <a:latin typeface="Georgia"/>
                <a:cs typeface="Georgia"/>
              </a:rPr>
              <a:t> </a:t>
            </a:r>
            <a:r>
              <a:rPr sz="2800" spc="-160" dirty="0">
                <a:latin typeface="Georgia"/>
                <a:cs typeface="Georgia"/>
              </a:rPr>
              <a:t>cases;</a:t>
            </a:r>
            <a:endParaRPr sz="2800" dirty="0">
              <a:latin typeface="Georgia"/>
              <a:cs typeface="Georgia"/>
            </a:endParaRPr>
          </a:p>
          <a:p>
            <a:pPr marL="348615" indent="-311150">
              <a:lnSpc>
                <a:spcPct val="100000"/>
              </a:lnSpc>
              <a:spcBef>
                <a:spcPts val="625"/>
              </a:spcBef>
              <a:buFont typeface="Arial"/>
              <a:buChar char="•"/>
              <a:tabLst>
                <a:tab pos="349250" algn="l"/>
              </a:tabLst>
            </a:pPr>
            <a:r>
              <a:rPr sz="2800" strike="sngStrike" spc="-125" dirty="0">
                <a:latin typeface="Georgia"/>
                <a:cs typeface="Georgia"/>
              </a:rPr>
              <a:t>The</a:t>
            </a:r>
            <a:r>
              <a:rPr sz="2800" strike="sngStrike" spc="-85" dirty="0">
                <a:latin typeface="Georgia"/>
                <a:cs typeface="Georgia"/>
              </a:rPr>
              <a:t> </a:t>
            </a:r>
            <a:r>
              <a:rPr sz="2800" strike="sngStrike" spc="-150" dirty="0">
                <a:latin typeface="Georgia"/>
                <a:cs typeface="Georgia"/>
              </a:rPr>
              <a:t>8</a:t>
            </a:r>
            <a:r>
              <a:rPr sz="2800" strike="sngStrike" spc="-225" baseline="25132" dirty="0">
                <a:latin typeface="Georgia"/>
                <a:cs typeface="Georgia"/>
              </a:rPr>
              <a:t>th</a:t>
            </a:r>
            <a:r>
              <a:rPr sz="2000" strike="sngStrike" spc="180" dirty="0">
                <a:latin typeface="Georgia"/>
                <a:cs typeface="Georgia"/>
              </a:rPr>
              <a:t> </a:t>
            </a:r>
            <a:r>
              <a:rPr sz="2800" strike="sngStrike" spc="-190" dirty="0">
                <a:latin typeface="Georgia"/>
                <a:cs typeface="Georgia"/>
              </a:rPr>
              <a:t>Am.</a:t>
            </a:r>
            <a:r>
              <a:rPr sz="2800" strike="sngStrike" spc="-75" dirty="0">
                <a:latin typeface="Georgia"/>
                <a:cs typeface="Georgia"/>
              </a:rPr>
              <a:t> </a:t>
            </a:r>
            <a:r>
              <a:rPr sz="2800" strike="sngStrike" spc="-95" dirty="0">
                <a:latin typeface="Georgia"/>
                <a:cs typeface="Georgia"/>
              </a:rPr>
              <a:t>right</a:t>
            </a:r>
            <a:r>
              <a:rPr sz="2800" strike="sngStrike" spc="-110" dirty="0">
                <a:latin typeface="Georgia"/>
                <a:cs typeface="Georgia"/>
              </a:rPr>
              <a:t> </a:t>
            </a:r>
            <a:r>
              <a:rPr sz="2800" strike="sngStrike" spc="-125" dirty="0">
                <a:latin typeface="Georgia"/>
                <a:cs typeface="Georgia"/>
              </a:rPr>
              <a:t>against</a:t>
            </a:r>
            <a:r>
              <a:rPr sz="2800" strike="sngStrike" spc="-95" dirty="0">
                <a:latin typeface="Georgia"/>
                <a:cs typeface="Georgia"/>
              </a:rPr>
              <a:t> </a:t>
            </a:r>
            <a:r>
              <a:rPr sz="2800" strike="sngStrike" spc="-105" dirty="0">
                <a:latin typeface="Georgia"/>
                <a:cs typeface="Georgia"/>
              </a:rPr>
              <a:t>excessive </a:t>
            </a:r>
            <a:r>
              <a:rPr sz="2800" strike="sngStrike" spc="-170" dirty="0">
                <a:latin typeface="Georgia"/>
                <a:cs typeface="Georgia"/>
              </a:rPr>
              <a:t>fines;</a:t>
            </a:r>
            <a:r>
              <a:rPr sz="2800" strike="sngStrike" spc="-70" dirty="0">
                <a:latin typeface="Georgia"/>
                <a:cs typeface="Georgia"/>
              </a:rPr>
              <a:t> </a:t>
            </a:r>
            <a:r>
              <a:rPr sz="2800" strike="noStrike" spc="-70" dirty="0">
                <a:latin typeface="Georgia"/>
                <a:cs typeface="Georgia"/>
              </a:rPr>
              <a:t>(up</a:t>
            </a:r>
            <a:r>
              <a:rPr sz="2800" strike="noStrike" spc="-85" dirty="0">
                <a:latin typeface="Georgia"/>
                <a:cs typeface="Georgia"/>
              </a:rPr>
              <a:t> until</a:t>
            </a:r>
            <a:r>
              <a:rPr sz="2800" strike="noStrike" spc="-80" dirty="0">
                <a:latin typeface="Georgia"/>
                <a:cs typeface="Georgia"/>
              </a:rPr>
              <a:t> </a:t>
            </a:r>
            <a:r>
              <a:rPr sz="2800" strike="noStrike" spc="-204" dirty="0">
                <a:latin typeface="Georgia"/>
                <a:cs typeface="Georgia"/>
              </a:rPr>
              <a:t>2019)</a:t>
            </a:r>
            <a:endParaRPr sz="2800" dirty="0">
              <a:latin typeface="Georgia"/>
              <a:cs typeface="Georgia"/>
            </a:endParaRPr>
          </a:p>
          <a:p>
            <a:pPr marL="38100">
              <a:lnSpc>
                <a:spcPct val="100000"/>
              </a:lnSpc>
              <a:spcBef>
                <a:spcPts val="615"/>
              </a:spcBef>
            </a:pPr>
            <a:r>
              <a:rPr sz="2800" spc="-185" dirty="0">
                <a:solidFill>
                  <a:srgbClr val="0D0D0D"/>
                </a:solidFill>
                <a:latin typeface="Georgia"/>
                <a:cs typeface="Georgia"/>
              </a:rPr>
              <a:t>Do</a:t>
            </a:r>
            <a:r>
              <a:rPr sz="2800" spc="-90" dirty="0">
                <a:solidFill>
                  <a:srgbClr val="0D0D0D"/>
                </a:solidFill>
                <a:latin typeface="Georgia"/>
                <a:cs typeface="Georgia"/>
              </a:rPr>
              <a:t> </a:t>
            </a:r>
            <a:r>
              <a:rPr sz="2800" spc="-105" dirty="0">
                <a:solidFill>
                  <a:srgbClr val="0D0D0D"/>
                </a:solidFill>
                <a:latin typeface="Georgia"/>
                <a:cs typeface="Georgia"/>
              </a:rPr>
              <a:t>the</a:t>
            </a:r>
            <a:r>
              <a:rPr sz="2800" spc="-85" dirty="0">
                <a:solidFill>
                  <a:srgbClr val="0D0D0D"/>
                </a:solidFill>
                <a:latin typeface="Georgia"/>
                <a:cs typeface="Georgia"/>
              </a:rPr>
              <a:t> </a:t>
            </a:r>
            <a:r>
              <a:rPr sz="2800" spc="-100" dirty="0">
                <a:solidFill>
                  <a:srgbClr val="0D0D0D"/>
                </a:solidFill>
                <a:latin typeface="Georgia"/>
                <a:cs typeface="Georgia"/>
              </a:rPr>
              <a:t>rights</a:t>
            </a:r>
            <a:r>
              <a:rPr sz="2800" spc="-110" dirty="0">
                <a:solidFill>
                  <a:srgbClr val="0D0D0D"/>
                </a:solidFill>
                <a:latin typeface="Georgia"/>
                <a:cs typeface="Georgia"/>
              </a:rPr>
              <a:t> </a:t>
            </a:r>
            <a:r>
              <a:rPr sz="2800" spc="-225" dirty="0">
                <a:solidFill>
                  <a:srgbClr val="0D0D0D"/>
                </a:solidFill>
                <a:latin typeface="Georgia"/>
                <a:cs typeface="Georgia"/>
              </a:rPr>
              <a:t>mean</a:t>
            </a:r>
            <a:r>
              <a:rPr sz="2800" spc="-90" dirty="0">
                <a:solidFill>
                  <a:srgbClr val="0D0D0D"/>
                </a:solidFill>
                <a:latin typeface="Georgia"/>
                <a:cs typeface="Georgia"/>
              </a:rPr>
              <a:t> </a:t>
            </a:r>
            <a:r>
              <a:rPr sz="2800" spc="-105" dirty="0">
                <a:solidFill>
                  <a:srgbClr val="0D0D0D"/>
                </a:solidFill>
                <a:latin typeface="Georgia"/>
                <a:cs typeface="Georgia"/>
              </a:rPr>
              <a:t>the</a:t>
            </a:r>
            <a:r>
              <a:rPr sz="2800" spc="-80" dirty="0">
                <a:solidFill>
                  <a:srgbClr val="0D0D0D"/>
                </a:solidFill>
                <a:latin typeface="Georgia"/>
                <a:cs typeface="Georgia"/>
              </a:rPr>
              <a:t> </a:t>
            </a:r>
            <a:r>
              <a:rPr sz="2800" spc="-204" dirty="0">
                <a:solidFill>
                  <a:srgbClr val="0D0D0D"/>
                </a:solidFill>
                <a:latin typeface="Georgia"/>
                <a:cs typeface="Georgia"/>
              </a:rPr>
              <a:t>same</a:t>
            </a:r>
            <a:r>
              <a:rPr sz="2800" spc="-90" dirty="0">
                <a:solidFill>
                  <a:srgbClr val="0D0D0D"/>
                </a:solidFill>
                <a:latin typeface="Georgia"/>
                <a:cs typeface="Georgia"/>
              </a:rPr>
              <a:t> </a:t>
            </a:r>
            <a:r>
              <a:rPr sz="2800" spc="-105" dirty="0">
                <a:solidFill>
                  <a:srgbClr val="0D0D0D"/>
                </a:solidFill>
                <a:latin typeface="Georgia"/>
                <a:cs typeface="Georgia"/>
              </a:rPr>
              <a:t>thing</a:t>
            </a:r>
            <a:r>
              <a:rPr sz="2800" spc="-90" dirty="0">
                <a:solidFill>
                  <a:srgbClr val="0D0D0D"/>
                </a:solidFill>
                <a:latin typeface="Georgia"/>
                <a:cs typeface="Georgia"/>
              </a:rPr>
              <a:t> </a:t>
            </a:r>
            <a:r>
              <a:rPr sz="2800" spc="-100" dirty="0">
                <a:solidFill>
                  <a:srgbClr val="0D0D0D"/>
                </a:solidFill>
                <a:latin typeface="Georgia"/>
                <a:cs typeface="Georgia"/>
              </a:rPr>
              <a:t>when</a:t>
            </a:r>
            <a:r>
              <a:rPr sz="2800" spc="-90" dirty="0">
                <a:solidFill>
                  <a:srgbClr val="0D0D0D"/>
                </a:solidFill>
                <a:latin typeface="Georgia"/>
                <a:cs typeface="Georgia"/>
              </a:rPr>
              <a:t> </a:t>
            </a:r>
            <a:r>
              <a:rPr sz="2800" spc="-120" dirty="0">
                <a:solidFill>
                  <a:srgbClr val="0D0D0D"/>
                </a:solidFill>
                <a:latin typeface="Georgia"/>
                <a:cs typeface="Georgia"/>
              </a:rPr>
              <a:t>applied</a:t>
            </a:r>
            <a:r>
              <a:rPr sz="2800" spc="-70" dirty="0">
                <a:solidFill>
                  <a:srgbClr val="0D0D0D"/>
                </a:solidFill>
                <a:latin typeface="Georgia"/>
                <a:cs typeface="Georgia"/>
              </a:rPr>
              <a:t> </a:t>
            </a:r>
            <a:r>
              <a:rPr sz="2800" spc="-65" dirty="0">
                <a:solidFill>
                  <a:srgbClr val="0D0D0D"/>
                </a:solidFill>
                <a:latin typeface="Georgia"/>
                <a:cs typeface="Georgia"/>
              </a:rPr>
              <a:t>to</a:t>
            </a:r>
            <a:r>
              <a:rPr sz="2800" spc="-75" dirty="0">
                <a:solidFill>
                  <a:srgbClr val="0D0D0D"/>
                </a:solidFill>
                <a:latin typeface="Georgia"/>
                <a:cs typeface="Georgia"/>
              </a:rPr>
              <a:t> </a:t>
            </a:r>
            <a:r>
              <a:rPr sz="2800" spc="-105" dirty="0">
                <a:solidFill>
                  <a:srgbClr val="0D0D0D"/>
                </a:solidFill>
                <a:latin typeface="Georgia"/>
                <a:cs typeface="Georgia"/>
              </a:rPr>
              <a:t>the</a:t>
            </a:r>
            <a:r>
              <a:rPr sz="2800" spc="-90" dirty="0">
                <a:solidFill>
                  <a:srgbClr val="0D0D0D"/>
                </a:solidFill>
                <a:latin typeface="Georgia"/>
                <a:cs typeface="Georgia"/>
              </a:rPr>
              <a:t> </a:t>
            </a:r>
            <a:r>
              <a:rPr sz="2800" spc="-145" dirty="0">
                <a:solidFill>
                  <a:srgbClr val="0D0D0D"/>
                </a:solidFill>
                <a:latin typeface="Georgia"/>
                <a:cs typeface="Georgia"/>
              </a:rPr>
              <a:t>states?</a:t>
            </a:r>
            <a:endParaRPr sz="2800" dirty="0">
              <a:latin typeface="Georgia"/>
              <a:cs typeface="Georgia"/>
            </a:endParaRPr>
          </a:p>
          <a:p>
            <a:pPr marL="266700" marR="64769" indent="-228600">
              <a:lnSpc>
                <a:spcPts val="3460"/>
              </a:lnSpc>
              <a:spcBef>
                <a:spcPts val="1060"/>
              </a:spcBef>
              <a:buFont typeface="Arial"/>
              <a:buChar char="•"/>
              <a:tabLst>
                <a:tab pos="266700" algn="l"/>
                <a:tab pos="1104900" algn="l"/>
                <a:tab pos="5290185" algn="l"/>
              </a:tabLst>
            </a:pPr>
            <a:r>
              <a:rPr sz="2800" spc="-75" dirty="0">
                <a:solidFill>
                  <a:srgbClr val="0D0D0D"/>
                </a:solidFill>
                <a:latin typeface="Georgia"/>
                <a:cs typeface="Georgia"/>
              </a:rPr>
              <a:t>Y</a:t>
            </a:r>
            <a:r>
              <a:rPr sz="2800" spc="-165" dirty="0">
                <a:solidFill>
                  <a:srgbClr val="0D0D0D"/>
                </a:solidFill>
                <a:latin typeface="Georgia"/>
                <a:cs typeface="Georgia"/>
              </a:rPr>
              <a:t>e</a:t>
            </a:r>
            <a:r>
              <a:rPr sz="2800" spc="-140" dirty="0">
                <a:solidFill>
                  <a:srgbClr val="0D0D0D"/>
                </a:solidFill>
                <a:latin typeface="Georgia"/>
                <a:cs typeface="Georgia"/>
              </a:rPr>
              <a:t>s</a:t>
            </a:r>
            <a:r>
              <a:rPr sz="2800" spc="-180" dirty="0">
                <a:solidFill>
                  <a:srgbClr val="0D0D0D"/>
                </a:solidFill>
                <a:latin typeface="Georgia"/>
                <a:cs typeface="Georgia"/>
              </a:rPr>
              <a:t>,</a:t>
            </a:r>
            <a:r>
              <a:rPr sz="2800" dirty="0">
                <a:solidFill>
                  <a:srgbClr val="0D0D0D"/>
                </a:solidFill>
                <a:latin typeface="Georgia"/>
                <a:cs typeface="Georgia"/>
              </a:rPr>
              <a:t>	</a:t>
            </a:r>
            <a:r>
              <a:rPr sz="2800" spc="-75" dirty="0">
                <a:solidFill>
                  <a:srgbClr val="0D0D0D"/>
                </a:solidFill>
                <a:latin typeface="Georgia"/>
                <a:cs typeface="Georgia"/>
              </a:rPr>
              <a:t>(pr</a:t>
            </a:r>
            <a:r>
              <a:rPr sz="2800" spc="-65" dirty="0">
                <a:solidFill>
                  <a:srgbClr val="0D0D0D"/>
                </a:solidFill>
                <a:latin typeface="Georgia"/>
                <a:cs typeface="Georgia"/>
              </a:rPr>
              <a:t>i</a:t>
            </a:r>
            <a:r>
              <a:rPr sz="2800" spc="-175" dirty="0">
                <a:solidFill>
                  <a:srgbClr val="0D0D0D"/>
                </a:solidFill>
                <a:latin typeface="Georgia"/>
                <a:cs typeface="Georgia"/>
              </a:rPr>
              <a:t>o</a:t>
            </a:r>
            <a:r>
              <a:rPr sz="2800" spc="-130" dirty="0">
                <a:solidFill>
                  <a:srgbClr val="0D0D0D"/>
                </a:solidFill>
                <a:latin typeface="Georgia"/>
                <a:cs typeface="Georgia"/>
              </a:rPr>
              <a:t>r</a:t>
            </a:r>
            <a:r>
              <a:rPr sz="2800" spc="-90" dirty="0">
                <a:solidFill>
                  <a:srgbClr val="0D0D0D"/>
                </a:solidFill>
                <a:latin typeface="Georgia"/>
                <a:cs typeface="Georgia"/>
              </a:rPr>
              <a:t> </a:t>
            </a:r>
            <a:r>
              <a:rPr sz="2800" spc="-60" dirty="0">
                <a:solidFill>
                  <a:srgbClr val="0D0D0D"/>
                </a:solidFill>
                <a:latin typeface="Georgia"/>
                <a:cs typeface="Georgia"/>
              </a:rPr>
              <a:t>to</a:t>
            </a:r>
            <a:r>
              <a:rPr sz="2800" spc="-90" dirty="0">
                <a:solidFill>
                  <a:srgbClr val="0D0D0D"/>
                </a:solidFill>
                <a:latin typeface="Georgia"/>
                <a:cs typeface="Georgia"/>
              </a:rPr>
              <a:t> </a:t>
            </a:r>
            <a:r>
              <a:rPr sz="2800" spc="-260" dirty="0">
                <a:solidFill>
                  <a:srgbClr val="0D0D0D"/>
                </a:solidFill>
                <a:latin typeface="Georgia"/>
                <a:cs typeface="Georgia"/>
              </a:rPr>
              <a:t>202</a:t>
            </a:r>
            <a:r>
              <a:rPr sz="2800" spc="-270" dirty="0">
                <a:solidFill>
                  <a:srgbClr val="0D0D0D"/>
                </a:solidFill>
                <a:latin typeface="Georgia"/>
                <a:cs typeface="Georgia"/>
              </a:rPr>
              <a:t>0</a:t>
            </a:r>
            <a:r>
              <a:rPr sz="2800" spc="-80" dirty="0">
                <a:solidFill>
                  <a:srgbClr val="0D0D0D"/>
                </a:solidFill>
                <a:latin typeface="Georgia"/>
                <a:cs typeface="Georgia"/>
              </a:rPr>
              <a:t> </a:t>
            </a:r>
            <a:r>
              <a:rPr sz="2800" spc="-130" dirty="0">
                <a:solidFill>
                  <a:srgbClr val="0D0D0D"/>
                </a:solidFill>
                <a:latin typeface="Georgia"/>
                <a:cs typeface="Georgia"/>
              </a:rPr>
              <a:t>there</a:t>
            </a:r>
            <a:r>
              <a:rPr sz="2800" spc="-90" dirty="0">
                <a:solidFill>
                  <a:srgbClr val="0D0D0D"/>
                </a:solidFill>
                <a:latin typeface="Georgia"/>
                <a:cs typeface="Georgia"/>
              </a:rPr>
              <a:t> </a:t>
            </a:r>
            <a:r>
              <a:rPr sz="2800" spc="-60" dirty="0">
                <a:solidFill>
                  <a:srgbClr val="0D0D0D"/>
                </a:solidFill>
                <a:latin typeface="Georgia"/>
                <a:cs typeface="Georgia"/>
              </a:rPr>
              <a:t>was</a:t>
            </a:r>
            <a:r>
              <a:rPr lang="en-US" sz="2800" spc="-60" dirty="0">
                <a:solidFill>
                  <a:srgbClr val="0D0D0D"/>
                </a:solidFill>
                <a:latin typeface="Georgia"/>
                <a:cs typeface="Georgia"/>
              </a:rPr>
              <a:t> </a:t>
            </a:r>
            <a:r>
              <a:rPr sz="2800" spc="-195" dirty="0">
                <a:solidFill>
                  <a:srgbClr val="0D0D0D"/>
                </a:solidFill>
                <a:latin typeface="Georgia"/>
                <a:cs typeface="Georgia"/>
              </a:rPr>
              <a:t>some</a:t>
            </a:r>
            <a:r>
              <a:rPr sz="2800" spc="-100" dirty="0">
                <a:solidFill>
                  <a:srgbClr val="0D0D0D"/>
                </a:solidFill>
                <a:latin typeface="Georgia"/>
                <a:cs typeface="Georgia"/>
              </a:rPr>
              <a:t> </a:t>
            </a:r>
            <a:r>
              <a:rPr sz="2800" spc="-65" dirty="0">
                <a:solidFill>
                  <a:srgbClr val="0D0D0D"/>
                </a:solidFill>
                <a:latin typeface="Georgia"/>
                <a:cs typeface="Georgia"/>
              </a:rPr>
              <a:t>wiggle</a:t>
            </a:r>
            <a:r>
              <a:rPr sz="2800" spc="-114" dirty="0">
                <a:solidFill>
                  <a:srgbClr val="0D0D0D"/>
                </a:solidFill>
                <a:latin typeface="Georgia"/>
                <a:cs typeface="Georgia"/>
              </a:rPr>
              <a:t> </a:t>
            </a:r>
            <a:r>
              <a:rPr sz="2800" spc="-195" dirty="0">
                <a:solidFill>
                  <a:srgbClr val="0D0D0D"/>
                </a:solidFill>
                <a:latin typeface="Georgia"/>
                <a:cs typeface="Georgia"/>
              </a:rPr>
              <a:t>room</a:t>
            </a:r>
            <a:r>
              <a:rPr sz="2800" spc="-95" dirty="0">
                <a:solidFill>
                  <a:srgbClr val="0D0D0D"/>
                </a:solidFill>
                <a:latin typeface="Georgia"/>
                <a:cs typeface="Georgia"/>
              </a:rPr>
              <a:t> </a:t>
            </a:r>
            <a:r>
              <a:rPr sz="2800" spc="-165" dirty="0">
                <a:solidFill>
                  <a:srgbClr val="0D0D0D"/>
                </a:solidFill>
                <a:latin typeface="Georgia"/>
                <a:cs typeface="Georgia"/>
              </a:rPr>
              <a:t>o</a:t>
            </a:r>
            <a:r>
              <a:rPr sz="2800" spc="-175" dirty="0">
                <a:solidFill>
                  <a:srgbClr val="0D0D0D"/>
                </a:solidFill>
                <a:latin typeface="Georgia"/>
                <a:cs typeface="Georgia"/>
              </a:rPr>
              <a:t>n</a:t>
            </a:r>
            <a:r>
              <a:rPr sz="2800" spc="-75" dirty="0">
                <a:solidFill>
                  <a:srgbClr val="0D0D0D"/>
                </a:solidFill>
                <a:latin typeface="Georgia"/>
                <a:cs typeface="Georgia"/>
              </a:rPr>
              <a:t> </a:t>
            </a:r>
            <a:r>
              <a:rPr sz="2800" spc="-105" dirty="0">
                <a:solidFill>
                  <a:srgbClr val="0D0D0D"/>
                </a:solidFill>
                <a:latin typeface="Georgia"/>
                <a:cs typeface="Georgia"/>
              </a:rPr>
              <a:t>the</a:t>
            </a:r>
            <a:r>
              <a:rPr sz="2800" spc="-90" dirty="0">
                <a:solidFill>
                  <a:srgbClr val="0D0D0D"/>
                </a:solidFill>
                <a:latin typeface="Georgia"/>
                <a:cs typeface="Georgia"/>
              </a:rPr>
              <a:t> </a:t>
            </a:r>
            <a:r>
              <a:rPr sz="2800" spc="-125" dirty="0">
                <a:solidFill>
                  <a:srgbClr val="0D0D0D"/>
                </a:solidFill>
                <a:latin typeface="Georgia"/>
                <a:cs typeface="Georgia"/>
              </a:rPr>
              <a:t>r</a:t>
            </a:r>
            <a:r>
              <a:rPr sz="2800" spc="-105" dirty="0">
                <a:solidFill>
                  <a:srgbClr val="0D0D0D"/>
                </a:solidFill>
                <a:latin typeface="Georgia"/>
                <a:cs typeface="Georgia"/>
              </a:rPr>
              <a:t>i</a:t>
            </a:r>
            <a:r>
              <a:rPr sz="2800" spc="-75" dirty="0">
                <a:solidFill>
                  <a:srgbClr val="0D0D0D"/>
                </a:solidFill>
                <a:latin typeface="Georgia"/>
                <a:cs typeface="Georgia"/>
              </a:rPr>
              <a:t>ght  </a:t>
            </a:r>
            <a:r>
              <a:rPr sz="2800" spc="-65" dirty="0">
                <a:solidFill>
                  <a:srgbClr val="0D0D0D"/>
                </a:solidFill>
                <a:latin typeface="Georgia"/>
                <a:cs typeface="Georgia"/>
              </a:rPr>
              <a:t>to</a:t>
            </a:r>
            <a:r>
              <a:rPr sz="2800" spc="-90" dirty="0">
                <a:solidFill>
                  <a:srgbClr val="0D0D0D"/>
                </a:solidFill>
                <a:latin typeface="Georgia"/>
                <a:cs typeface="Georgia"/>
              </a:rPr>
              <a:t> </a:t>
            </a:r>
            <a:r>
              <a:rPr sz="2800" spc="-200" dirty="0">
                <a:solidFill>
                  <a:srgbClr val="0D0D0D"/>
                </a:solidFill>
                <a:latin typeface="Georgia"/>
                <a:cs typeface="Georgia"/>
              </a:rPr>
              <a:t>a</a:t>
            </a:r>
            <a:r>
              <a:rPr sz="2800" spc="-80" dirty="0">
                <a:solidFill>
                  <a:srgbClr val="0D0D0D"/>
                </a:solidFill>
                <a:latin typeface="Georgia"/>
                <a:cs typeface="Georgia"/>
              </a:rPr>
              <a:t> </a:t>
            </a:r>
            <a:r>
              <a:rPr sz="2800" spc="-135" dirty="0">
                <a:solidFill>
                  <a:srgbClr val="0D0D0D"/>
                </a:solidFill>
                <a:latin typeface="Georgia"/>
                <a:cs typeface="Georgia"/>
              </a:rPr>
              <a:t>jury</a:t>
            </a:r>
            <a:r>
              <a:rPr sz="2800" spc="-90" dirty="0">
                <a:solidFill>
                  <a:srgbClr val="0D0D0D"/>
                </a:solidFill>
                <a:latin typeface="Georgia"/>
                <a:cs typeface="Georgia"/>
              </a:rPr>
              <a:t> </a:t>
            </a:r>
            <a:r>
              <a:rPr sz="2800" spc="-130" dirty="0">
                <a:solidFill>
                  <a:srgbClr val="0D0D0D"/>
                </a:solidFill>
                <a:latin typeface="Georgia"/>
                <a:cs typeface="Georgia"/>
              </a:rPr>
              <a:t>in</a:t>
            </a:r>
            <a:r>
              <a:rPr sz="2800" spc="-90" dirty="0">
                <a:solidFill>
                  <a:srgbClr val="0D0D0D"/>
                </a:solidFill>
                <a:latin typeface="Georgia"/>
                <a:cs typeface="Georgia"/>
              </a:rPr>
              <a:t> </a:t>
            </a:r>
            <a:r>
              <a:rPr sz="2800" spc="-140" dirty="0">
                <a:solidFill>
                  <a:srgbClr val="0D0D0D"/>
                </a:solidFill>
                <a:latin typeface="Georgia"/>
                <a:cs typeface="Georgia"/>
              </a:rPr>
              <a:t>criminal</a:t>
            </a:r>
            <a:r>
              <a:rPr sz="2800" spc="-90" dirty="0">
                <a:solidFill>
                  <a:srgbClr val="0D0D0D"/>
                </a:solidFill>
                <a:latin typeface="Georgia"/>
                <a:cs typeface="Georgia"/>
              </a:rPr>
              <a:t> </a:t>
            </a:r>
            <a:r>
              <a:rPr sz="2800" spc="-130" dirty="0">
                <a:solidFill>
                  <a:srgbClr val="0D0D0D"/>
                </a:solidFill>
                <a:latin typeface="Georgia"/>
                <a:cs typeface="Georgia"/>
              </a:rPr>
              <a:t>cases</a:t>
            </a:r>
            <a:r>
              <a:rPr sz="2800" spc="-90" dirty="0">
                <a:solidFill>
                  <a:srgbClr val="0D0D0D"/>
                </a:solidFill>
                <a:latin typeface="Georgia"/>
                <a:cs typeface="Georgia"/>
              </a:rPr>
              <a:t> </a:t>
            </a:r>
            <a:r>
              <a:rPr lang="en-US" sz="2800" spc="-90" dirty="0">
                <a:solidFill>
                  <a:srgbClr val="0D0D0D"/>
                </a:solidFill>
                <a:latin typeface="Georgia"/>
                <a:cs typeface="Georgia"/>
              </a:rPr>
              <a:t> but no longer</a:t>
            </a:r>
            <a:r>
              <a:rPr sz="2800" spc="-55" dirty="0">
                <a:solidFill>
                  <a:srgbClr val="0D0D0D"/>
                </a:solidFill>
                <a:latin typeface="Georgia"/>
                <a:cs typeface="Georgia"/>
              </a:rPr>
              <a:t> </a:t>
            </a:r>
            <a:r>
              <a:rPr sz="2800" i="1" spc="-204" dirty="0">
                <a:solidFill>
                  <a:srgbClr val="0D0D0D"/>
                </a:solidFill>
                <a:latin typeface="Times New Roman"/>
                <a:cs typeface="Times New Roman"/>
              </a:rPr>
              <a:t>Ramos</a:t>
            </a:r>
            <a:r>
              <a:rPr sz="2800" i="1" spc="-280" dirty="0">
                <a:solidFill>
                  <a:srgbClr val="0D0D0D"/>
                </a:solidFill>
                <a:latin typeface="Times New Roman"/>
                <a:cs typeface="Times New Roman"/>
              </a:rPr>
              <a:t> </a:t>
            </a:r>
            <a:r>
              <a:rPr sz="2800" i="1" spc="-229" dirty="0">
                <a:solidFill>
                  <a:srgbClr val="0D0D0D"/>
                </a:solidFill>
                <a:latin typeface="Times New Roman"/>
                <a:cs typeface="Times New Roman"/>
              </a:rPr>
              <a:t>v.</a:t>
            </a:r>
            <a:r>
              <a:rPr sz="2800" i="1" spc="-280" dirty="0">
                <a:solidFill>
                  <a:srgbClr val="0D0D0D"/>
                </a:solidFill>
                <a:latin typeface="Times New Roman"/>
                <a:cs typeface="Times New Roman"/>
              </a:rPr>
              <a:t> </a:t>
            </a:r>
            <a:r>
              <a:rPr sz="2800" i="1" spc="-180" dirty="0">
                <a:solidFill>
                  <a:srgbClr val="0D0D0D"/>
                </a:solidFill>
                <a:latin typeface="Times New Roman"/>
                <a:cs typeface="Times New Roman"/>
              </a:rPr>
              <a:t>Louisiana</a:t>
            </a:r>
            <a:r>
              <a:rPr sz="2800" i="1" spc="-300" dirty="0">
                <a:solidFill>
                  <a:srgbClr val="0D0D0D"/>
                </a:solidFill>
                <a:latin typeface="Times New Roman"/>
                <a:cs typeface="Times New Roman"/>
              </a:rPr>
              <a:t> </a:t>
            </a:r>
            <a:r>
              <a:rPr sz="2800" spc="-165" dirty="0">
                <a:solidFill>
                  <a:srgbClr val="0D0D0D"/>
                </a:solidFill>
                <a:latin typeface="Georgia"/>
                <a:cs typeface="Georgia"/>
              </a:rPr>
              <a:t>(2020)</a:t>
            </a:r>
            <a:r>
              <a:rPr lang="en-US" sz="2800" spc="-165" dirty="0">
                <a:solidFill>
                  <a:srgbClr val="0D0D0D"/>
                </a:solidFill>
                <a:latin typeface="Georgia"/>
                <a:cs typeface="Georgia"/>
              </a:rPr>
              <a:t>)</a:t>
            </a:r>
            <a:endParaRPr sz="2800" dirty="0">
              <a:latin typeface="Georgia"/>
              <a:cs typeface="Georgi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C545B-176D-4D38-A07E-3B933451BEE6}"/>
              </a:ext>
            </a:extLst>
          </p:cNvPr>
          <p:cNvSpPr>
            <a:spLocks noGrp="1"/>
          </p:cNvSpPr>
          <p:nvPr>
            <p:ph type="title"/>
          </p:nvPr>
        </p:nvSpPr>
        <p:spPr/>
        <p:txBody>
          <a:bodyPr/>
          <a:lstStyle/>
          <a:p>
            <a:r>
              <a:rPr lang="en-US" dirty="0"/>
              <a:t>What else am I missing?</a:t>
            </a:r>
          </a:p>
        </p:txBody>
      </p:sp>
      <p:pic>
        <p:nvPicPr>
          <p:cNvPr id="4" name="Content Placeholder 3">
            <a:extLst>
              <a:ext uri="{FF2B5EF4-FFF2-40B4-BE49-F238E27FC236}">
                <a16:creationId xmlns:a16="http://schemas.microsoft.com/office/drawing/2014/main" id="{AA5C0573-C959-441F-960C-ED2EB21AABAB}"/>
              </a:ext>
            </a:extLst>
          </p:cNvPr>
          <p:cNvPicPr>
            <a:picLocks noGrp="1" noChangeAspect="1"/>
          </p:cNvPicPr>
          <p:nvPr>
            <p:ph idx="1"/>
          </p:nvPr>
        </p:nvPicPr>
        <p:blipFill>
          <a:blip r:embed="rId3"/>
          <a:stretch>
            <a:fillRect/>
          </a:stretch>
        </p:blipFill>
        <p:spPr>
          <a:xfrm>
            <a:off x="3211721" y="1962826"/>
            <a:ext cx="6851904" cy="3837066"/>
          </a:xfrm>
          <a:prstGeom prst="rect">
            <a:avLst/>
          </a:prstGeom>
        </p:spPr>
      </p:pic>
    </p:spTree>
    <p:extLst>
      <p:ext uri="{BB962C8B-B14F-4D97-AF65-F5344CB8AC3E}">
        <p14:creationId xmlns:p14="http://schemas.microsoft.com/office/powerpoint/2010/main" val="143612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46C53-8EC0-4688-8EFD-2F9561DEC5F3}"/>
              </a:ext>
            </a:extLst>
          </p:cNvPr>
          <p:cNvSpPr>
            <a:spLocks noGrp="1"/>
          </p:cNvSpPr>
          <p:nvPr>
            <p:ph type="title"/>
          </p:nvPr>
        </p:nvSpPr>
        <p:spPr>
          <a:xfrm>
            <a:off x="838200" y="365126"/>
            <a:ext cx="10515600" cy="497024"/>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dirty="0"/>
              <a:t>Qs: Radiating/ Light Absorbing/ Effect of Dobbs</a:t>
            </a:r>
          </a:p>
        </p:txBody>
      </p:sp>
      <p:sp>
        <p:nvSpPr>
          <p:cNvPr id="3" name="Content Placeholder 2">
            <a:extLst>
              <a:ext uri="{FF2B5EF4-FFF2-40B4-BE49-F238E27FC236}">
                <a16:creationId xmlns:a16="http://schemas.microsoft.com/office/drawing/2014/main" id="{B9392413-A661-42DE-BF73-627F5E11E3FE}"/>
              </a:ext>
            </a:extLst>
          </p:cNvPr>
          <p:cNvSpPr>
            <a:spLocks noGrp="1"/>
          </p:cNvSpPr>
          <p:nvPr>
            <p:ph idx="1"/>
          </p:nvPr>
        </p:nvSpPr>
        <p:spPr>
          <a:xfrm>
            <a:off x="838199" y="1240971"/>
            <a:ext cx="10826931" cy="5120640"/>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en-US" i="1" dirty="0"/>
              <a:t>Stare Decisis</a:t>
            </a:r>
            <a:r>
              <a:rPr lang="en-US" dirty="0"/>
              <a:t>: To Stand by Things Decided (or Not)? Fidelity to Dobbs or . . . </a:t>
            </a:r>
          </a:p>
          <a:p>
            <a:r>
              <a:rPr lang="en-US" dirty="0"/>
              <a:t>What impact, if any, might this have beyond reproductive “rights”? </a:t>
            </a:r>
          </a:p>
          <a:p>
            <a:r>
              <a:rPr lang="en-US" dirty="0"/>
              <a:t>Will it impact the Court’s approach to other provisions in the Constitution (Commerce Clause/ dormant Commerce Clause/ Contracts Clause/ Ex Post Facto provisions)? </a:t>
            </a:r>
          </a:p>
          <a:p>
            <a:r>
              <a:rPr lang="en-US" dirty="0"/>
              <a:t>It seems to have already impacted the Courts approach to the Second Amendment (or the other way around). Will it also impact the 1</a:t>
            </a:r>
            <a:r>
              <a:rPr lang="en-US" baseline="30000" dirty="0"/>
              <a:t>st</a:t>
            </a:r>
            <a:r>
              <a:rPr lang="en-US" dirty="0"/>
              <a:t> and 14</a:t>
            </a:r>
            <a:r>
              <a:rPr lang="en-US" baseline="30000" dirty="0"/>
              <a:t>th</a:t>
            </a:r>
            <a:r>
              <a:rPr lang="en-US" dirty="0"/>
              <a:t> Amendments?</a:t>
            </a:r>
          </a:p>
          <a:p>
            <a:r>
              <a:rPr lang="en-US" dirty="0"/>
              <a:t>Will it impact other unenumerated rights like the freedom of association, parental rights, and marriage rights (which were integral to the reasoning in Griswold)?  </a:t>
            </a:r>
          </a:p>
          <a:p>
            <a:r>
              <a:rPr lang="en-US" dirty="0"/>
              <a:t>Will it impact the Katz  (1967) “reasonable expectation of privacy” approach to the Fourth Amendment, Miranda (1966) warnings under the 5</a:t>
            </a:r>
            <a:r>
              <a:rPr lang="en-US" baseline="30000" dirty="0"/>
              <a:t>th</a:t>
            </a:r>
            <a:r>
              <a:rPr lang="en-US" dirty="0"/>
              <a:t> Amendment, or the Powel (1932)/Gideon (1963) right to an attorney? </a:t>
            </a:r>
          </a:p>
          <a:p>
            <a:r>
              <a:rPr lang="en-US" dirty="0"/>
              <a:t>Could it lead to the unravelling of those rights incorporated through the 14</a:t>
            </a:r>
            <a:r>
              <a:rPr lang="en-US" baseline="30000" dirty="0"/>
              <a:t>th</a:t>
            </a:r>
            <a:r>
              <a:rPr lang="en-US" dirty="0"/>
              <a:t> Amendment? Or collapsing?</a:t>
            </a:r>
          </a:p>
          <a:p>
            <a:endParaRPr lang="en-US" dirty="0"/>
          </a:p>
        </p:txBody>
      </p:sp>
    </p:spTree>
    <p:extLst>
      <p:ext uri="{BB962C8B-B14F-4D97-AF65-F5344CB8AC3E}">
        <p14:creationId xmlns:p14="http://schemas.microsoft.com/office/powerpoint/2010/main" val="2406042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EE1AB-E3BA-4287-B23B-73A4D16877C3}"/>
              </a:ext>
            </a:extLst>
          </p:cNvPr>
          <p:cNvSpPr>
            <a:spLocks noGrp="1"/>
          </p:cNvSpPr>
          <p:nvPr>
            <p:ph type="title"/>
          </p:nvPr>
        </p:nvSpPr>
        <p:spPr>
          <a:xfrm>
            <a:off x="838200" y="365125"/>
            <a:ext cx="10515600" cy="1973126"/>
          </a:xfrm>
        </p:spPr>
        <p:txBody>
          <a:bodyPr>
            <a:normAutofit fontScale="90000"/>
          </a:bodyPr>
          <a:lstStyle/>
          <a:p>
            <a:pPr algn="ctr"/>
            <a:r>
              <a:rPr lang="en-US" sz="5300" b="1" dirty="0"/>
              <a:t>Thesis: </a:t>
            </a:r>
            <a:br>
              <a:rPr lang="en-US" dirty="0"/>
            </a:br>
            <a:r>
              <a:rPr lang="en-US" dirty="0"/>
              <a:t>Virtually all Con Law Rights are under threat of being returned to their status in 1789/1868?</a:t>
            </a:r>
          </a:p>
        </p:txBody>
      </p:sp>
      <p:pic>
        <p:nvPicPr>
          <p:cNvPr id="5" name="Content Placeholder 4">
            <a:extLst>
              <a:ext uri="{FF2B5EF4-FFF2-40B4-BE49-F238E27FC236}">
                <a16:creationId xmlns:a16="http://schemas.microsoft.com/office/drawing/2014/main" id="{D236FEAE-06AA-4C1F-A792-FCEADD9575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17401" y="2498481"/>
            <a:ext cx="4758612" cy="3643313"/>
          </a:xfrm>
        </p:spPr>
      </p:pic>
    </p:spTree>
    <p:extLst>
      <p:ext uri="{BB962C8B-B14F-4D97-AF65-F5344CB8AC3E}">
        <p14:creationId xmlns:p14="http://schemas.microsoft.com/office/powerpoint/2010/main" val="3067687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6591F-5B69-45B2-A9F6-E90E76BDED91}"/>
              </a:ext>
            </a:extLst>
          </p:cNvPr>
          <p:cNvSpPr>
            <a:spLocks noGrp="1"/>
          </p:cNvSpPr>
          <p:nvPr>
            <p:ph type="title"/>
          </p:nvPr>
        </p:nvSpPr>
        <p:spPr>
          <a:xfrm>
            <a:off x="431321" y="365125"/>
            <a:ext cx="11468942" cy="1012571"/>
          </a:xfrm>
        </p:spPr>
        <p:style>
          <a:lnRef idx="2">
            <a:schemeClr val="dk1"/>
          </a:lnRef>
          <a:fillRef idx="1">
            <a:schemeClr val="lt1"/>
          </a:fillRef>
          <a:effectRef idx="0">
            <a:schemeClr val="dk1"/>
          </a:effectRef>
          <a:fontRef idx="minor">
            <a:schemeClr val="dk1"/>
          </a:fontRef>
        </p:style>
        <p:txBody>
          <a:bodyPr>
            <a:normAutofit fontScale="90000"/>
          </a:bodyPr>
          <a:lstStyle/>
          <a:p>
            <a:r>
              <a:rPr lang="en-US" sz="3600" dirty="0"/>
              <a:t>Constitutional “Foundations” for </a:t>
            </a:r>
            <a:r>
              <a:rPr lang="en-US" sz="3600" i="1" dirty="0"/>
              <a:t>Roe</a:t>
            </a:r>
            <a:r>
              <a:rPr lang="en-US" sz="3600" dirty="0"/>
              <a:t> and </a:t>
            </a:r>
            <a:r>
              <a:rPr lang="en-US" sz="3600" i="1" dirty="0"/>
              <a:t>Casey: </a:t>
            </a:r>
            <a:br>
              <a:rPr lang="en-US" sz="3600" i="1" dirty="0"/>
            </a:br>
            <a:r>
              <a:rPr lang="en-US" sz="3600" i="1" dirty="0"/>
              <a:t>Does Casey Falling also undermine the “foundation” of other rights?</a:t>
            </a:r>
          </a:p>
        </p:txBody>
      </p:sp>
      <p:sp>
        <p:nvSpPr>
          <p:cNvPr id="3" name="Content Placeholder 2">
            <a:extLst>
              <a:ext uri="{FF2B5EF4-FFF2-40B4-BE49-F238E27FC236}">
                <a16:creationId xmlns:a16="http://schemas.microsoft.com/office/drawing/2014/main" id="{CC0CA7E5-66D2-40D1-925A-7A57CFD09ED7}"/>
              </a:ext>
            </a:extLst>
          </p:cNvPr>
          <p:cNvSpPr>
            <a:spLocks noGrp="1"/>
          </p:cNvSpPr>
          <p:nvPr>
            <p:ph idx="1"/>
          </p:nvPr>
        </p:nvSpPr>
        <p:spPr>
          <a:xfrm>
            <a:off x="431321" y="1597152"/>
            <a:ext cx="11136702" cy="4895723"/>
          </a:xfrm>
        </p:spPr>
        <p:txBody>
          <a:bodyPr>
            <a:normAutofit fontScale="85000" lnSpcReduction="10000"/>
          </a:bodyPr>
          <a:lstStyle/>
          <a:p>
            <a:pPr marL="0" indent="0">
              <a:buNone/>
            </a:pPr>
            <a:r>
              <a:rPr lang="en-US" dirty="0"/>
              <a:t>In large part, </a:t>
            </a:r>
            <a:r>
              <a:rPr lang="en-US" i="1" dirty="0"/>
              <a:t>Roe</a:t>
            </a:r>
            <a:r>
              <a:rPr lang="en-US" dirty="0"/>
              <a:t> was grounded in </a:t>
            </a:r>
            <a:r>
              <a:rPr lang="en-US" i="1" dirty="0"/>
              <a:t>Eisenstadt</a:t>
            </a:r>
            <a:r>
              <a:rPr lang="en-US" dirty="0"/>
              <a:t> as grounded in </a:t>
            </a:r>
            <a:r>
              <a:rPr lang="en-US" i="1" dirty="0"/>
              <a:t>Griswold</a:t>
            </a:r>
            <a:r>
              <a:rPr lang="en-US" dirty="0"/>
              <a:t> </a:t>
            </a:r>
          </a:p>
          <a:p>
            <a:pPr marL="0" indent="0">
              <a:buNone/>
            </a:pPr>
            <a:r>
              <a:rPr lang="en-US" dirty="0"/>
              <a:t>In </a:t>
            </a:r>
            <a:r>
              <a:rPr lang="en-US" i="1" dirty="0"/>
              <a:t>Griswold v. Connecticut </a:t>
            </a:r>
            <a:r>
              <a:rPr lang="en-US" dirty="0"/>
              <a:t>(1965), Justice William O. Douglas famously said that:</a:t>
            </a:r>
          </a:p>
          <a:p>
            <a:pPr marL="457200" lvl="1" indent="0">
              <a:buNone/>
            </a:pPr>
            <a:r>
              <a:rPr lang="en-US" sz="2600" dirty="0"/>
              <a:t> “specific guarantees in the Bill of Rights have penumbras, formed by emanations from those guarantees that help give them life and substance.” He then located the general right to privacy (which in that case provided the basis for the right of married couples to buy contraception) </a:t>
            </a:r>
            <a:r>
              <a:rPr lang="en-US" sz="2600" u="sng" dirty="0"/>
              <a:t>in the penumbras of the First, Third, Fourth, and Ninth Amendments</a:t>
            </a:r>
            <a:r>
              <a:rPr lang="en-US" sz="2600" dirty="0"/>
              <a:t> . . . </a:t>
            </a:r>
          </a:p>
          <a:p>
            <a:pPr marL="457200" lvl="1" indent="-457200"/>
            <a:r>
              <a:rPr lang="en-US" sz="2600" dirty="0"/>
              <a:t>Note that this was not the first time that the Court had found a right between the lines.</a:t>
            </a:r>
          </a:p>
          <a:p>
            <a:pPr marL="0" lvl="1" indent="0">
              <a:buNone/>
            </a:pPr>
            <a:r>
              <a:rPr lang="en-US" sz="2600" dirty="0"/>
              <a:t>These rights, like all the other rights in the Bill of Rights make their way to bind the states through the Due Process Clause of the 14</a:t>
            </a:r>
            <a:r>
              <a:rPr lang="en-US" sz="2600" baseline="30000" dirty="0"/>
              <a:t>th</a:t>
            </a:r>
            <a:r>
              <a:rPr lang="en-US" sz="2600" dirty="0"/>
              <a:t> Amendment (life, </a:t>
            </a:r>
            <a:r>
              <a:rPr lang="en-US" sz="2600" b="1" u="sng" dirty="0"/>
              <a:t>liberty</a:t>
            </a:r>
            <a:r>
              <a:rPr lang="en-US" sz="2600" dirty="0"/>
              <a:t>, and property)</a:t>
            </a:r>
          </a:p>
          <a:p>
            <a:r>
              <a:rPr lang="en-US" i="1" dirty="0"/>
              <a:t>Roe </a:t>
            </a:r>
            <a:r>
              <a:rPr lang="en-US" dirty="0"/>
              <a:t>(1973), </a:t>
            </a:r>
            <a:r>
              <a:rPr lang="en-US" i="1" dirty="0"/>
              <a:t>Casey</a:t>
            </a:r>
            <a:r>
              <a:rPr lang="en-US" dirty="0"/>
              <a:t> (1992), and even </a:t>
            </a:r>
            <a:r>
              <a:rPr lang="en-US" i="1" dirty="0"/>
              <a:t>June Medical Services </a:t>
            </a:r>
            <a:r>
              <a:rPr lang="en-US" dirty="0"/>
              <a:t>(2020) were all based on this foundation. </a:t>
            </a:r>
          </a:p>
          <a:p>
            <a:endParaRPr lang="en-US" dirty="0"/>
          </a:p>
          <a:p>
            <a:r>
              <a:rPr lang="en-US" dirty="0"/>
              <a:t>Only one member of the Court in </a:t>
            </a:r>
            <a:r>
              <a:rPr lang="en-US" i="1" dirty="0"/>
              <a:t>June Medical Services </a:t>
            </a:r>
            <a:r>
              <a:rPr lang="en-US" dirty="0"/>
              <a:t>argued for overturning this line of cases (Justice Thomas). </a:t>
            </a:r>
          </a:p>
        </p:txBody>
      </p:sp>
    </p:spTree>
    <p:extLst>
      <p:ext uri="{BB962C8B-B14F-4D97-AF65-F5344CB8AC3E}">
        <p14:creationId xmlns:p14="http://schemas.microsoft.com/office/powerpoint/2010/main" val="144548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34059-32FF-419F-96D0-97BE0475B7EA}"/>
              </a:ext>
            </a:extLst>
          </p:cNvPr>
          <p:cNvSpPr>
            <a:spLocks noGrp="1"/>
          </p:cNvSpPr>
          <p:nvPr>
            <p:ph type="title" idx="4294967295"/>
          </p:nvPr>
        </p:nvSpPr>
        <p:spPr>
          <a:xfrm>
            <a:off x="261258" y="156754"/>
            <a:ext cx="9966959" cy="6609805"/>
          </a:xfrm>
        </p:spPr>
        <p:txBody>
          <a:bodyPr>
            <a:noAutofit/>
          </a:bodyPr>
          <a:lstStyle/>
          <a:p>
            <a:r>
              <a:rPr lang="en-US" sz="2000" dirty="0"/>
              <a:t>			J</a:t>
            </a:r>
            <a:r>
              <a:rPr lang="en-US" sz="2000" strike="sngStrike" dirty="0"/>
              <a:t>une (2020) (abortion)</a:t>
            </a:r>
            <a:br>
              <a:rPr lang="en-US" sz="2000" strike="sngStrike" dirty="0"/>
            </a:br>
            <a:r>
              <a:rPr lang="en-US" sz="2000" dirty="0"/>
              <a:t>		</a:t>
            </a:r>
            <a:r>
              <a:rPr lang="en-US" sz="2000" strike="sngStrike" dirty="0" err="1"/>
              <a:t>Hellerstedt</a:t>
            </a:r>
            <a:r>
              <a:rPr lang="en-US" sz="2000" strike="sngStrike" dirty="0"/>
              <a:t> (2016) (abortion)</a:t>
            </a:r>
            <a:br>
              <a:rPr lang="en-US" sz="2000" strike="sngStrike" dirty="0"/>
            </a:br>
            <a:r>
              <a:rPr lang="en-US" sz="2000" dirty="0"/>
              <a:t>				Obergefell (2015) (G&amp;L marriage incorporated)</a:t>
            </a:r>
            <a:br>
              <a:rPr lang="en-US" sz="2000" dirty="0"/>
            </a:br>
            <a:r>
              <a:rPr lang="en-US" sz="2000" dirty="0"/>
              <a:t>				            Windsor (2013) (G&amp;L marriage federal)</a:t>
            </a:r>
            <a:br>
              <a:rPr lang="en-US" sz="2000" dirty="0"/>
            </a:br>
            <a:r>
              <a:rPr lang="en-US" sz="2000" dirty="0"/>
              <a:t>					Lawrence (2003) (consensual sex in home)	</a:t>
            </a:r>
            <a:br>
              <a:rPr lang="en-US" sz="2000" dirty="0"/>
            </a:br>
            <a:r>
              <a:rPr lang="en-US" sz="2000" dirty="0"/>
              <a:t>		</a:t>
            </a:r>
            <a:r>
              <a:rPr lang="en-US" sz="2000" strike="sngStrike" dirty="0"/>
              <a:t>Casey (92) (Abortion/Privacy)</a:t>
            </a:r>
            <a:br>
              <a:rPr lang="en-US" sz="2000" strike="sngStrike" dirty="0"/>
            </a:br>
            <a:r>
              <a:rPr lang="en-US" sz="2000" dirty="0"/>
              <a:t>				</a:t>
            </a:r>
            <a:r>
              <a:rPr lang="en-US" sz="2000" dirty="0" err="1"/>
              <a:t>Redhail</a:t>
            </a:r>
            <a:r>
              <a:rPr lang="en-US" sz="2000" dirty="0"/>
              <a:t> (78) (Marriage) </a:t>
            </a:r>
            <a:br>
              <a:rPr lang="en-US" sz="2000" dirty="0"/>
            </a:br>
            <a:r>
              <a:rPr lang="en-US" sz="2000" dirty="0"/>
              <a:t>	</a:t>
            </a:r>
            <a:r>
              <a:rPr lang="en-US" sz="2000" strike="sngStrike" dirty="0"/>
              <a:t>Roe (73) (Abortion/Privacy)</a:t>
            </a:r>
            <a:br>
              <a:rPr lang="en-US" sz="2000" strike="sngStrike" dirty="0"/>
            </a:br>
            <a:r>
              <a:rPr lang="en-US" sz="2000" dirty="0"/>
              <a:t>		Eisenstadt (72) (Contraception/Privacy/ no Marriage)</a:t>
            </a:r>
            <a:br>
              <a:rPr lang="en-US" sz="2000" dirty="0"/>
            </a:br>
            <a:r>
              <a:rPr lang="en-US" sz="2000" dirty="0"/>
              <a:t>				Loving (1967) (Marriage/ EP)</a:t>
            </a:r>
            <a:br>
              <a:rPr lang="en-US" sz="2000" dirty="0"/>
            </a:br>
            <a:r>
              <a:rPr lang="en-US" sz="2000" dirty="0"/>
              <a:t>		Griswold (65) (Contraception/Privacy/Marriage)</a:t>
            </a:r>
            <a:br>
              <a:rPr lang="en-US" sz="2000" dirty="0"/>
            </a:br>
            <a:r>
              <a:rPr lang="en-US" sz="2000" dirty="0"/>
              <a:t>                		Button (63) (Freedom of Assoc.) (periphery penumbra of 1</a:t>
            </a:r>
            <a:r>
              <a:rPr lang="en-US" sz="2000" baseline="30000" dirty="0"/>
              <a:t>st</a:t>
            </a:r>
            <a:r>
              <a:rPr lang="en-US" sz="2000" dirty="0"/>
              <a:t> Am.)</a:t>
            </a:r>
            <a:br>
              <a:rPr lang="en-US" sz="2000" dirty="0"/>
            </a:br>
            <a:r>
              <a:rPr lang="en-US" sz="2000" dirty="0"/>
              <a:t>Mapp (61) 4</a:t>
            </a:r>
            <a:r>
              <a:rPr lang="en-US" sz="2000" baseline="30000" dirty="0"/>
              <a:t>th</a:t>
            </a:r>
            <a:r>
              <a:rPr lang="en-US" sz="2000" dirty="0"/>
              <a:t> Privacy/exclusionary rule incorporated (Wolf (49) (4</a:t>
            </a:r>
            <a:r>
              <a:rPr lang="en-US" sz="2000" baseline="30000" dirty="0"/>
              <a:t>th</a:t>
            </a:r>
            <a:r>
              <a:rPr lang="en-US" sz="2000" dirty="0"/>
              <a:t> Privacy/ ordered lib. but not incorporated)</a:t>
            </a:r>
            <a:br>
              <a:rPr lang="en-US" sz="2000" dirty="0"/>
            </a:br>
            <a:r>
              <a:rPr lang="en-US" sz="2000" dirty="0"/>
              <a:t>			NAACP v. Alabama (58) </a:t>
            </a:r>
            <a:r>
              <a:rPr lang="en-US" sz="2000" dirty="0" err="1"/>
              <a:t>Barenblatt</a:t>
            </a:r>
            <a:r>
              <a:rPr lang="en-US" sz="2000" dirty="0"/>
              <a:t> (59) </a:t>
            </a:r>
            <a:r>
              <a:rPr lang="en-US" sz="2000" dirty="0" err="1"/>
              <a:t>Sweezy</a:t>
            </a:r>
            <a:r>
              <a:rPr lang="en-US" sz="2000" dirty="0"/>
              <a:t> (57) </a:t>
            </a:r>
            <a:r>
              <a:rPr lang="en-US" sz="2000" dirty="0" err="1"/>
              <a:t>Schware</a:t>
            </a:r>
            <a:r>
              <a:rPr lang="en-US" sz="2000" dirty="0"/>
              <a:t> (57)</a:t>
            </a:r>
            <a:br>
              <a:rPr lang="en-US" sz="2000" dirty="0"/>
            </a:br>
            <a:r>
              <a:rPr lang="en-US" sz="2000" dirty="0"/>
              <a:t>			</a:t>
            </a:r>
            <a:r>
              <a:rPr lang="en-US" sz="2000" u="sng" dirty="0"/>
              <a:t>1</a:t>
            </a:r>
            <a:r>
              <a:rPr lang="en-US" sz="2000" u="sng" baseline="30000" dirty="0"/>
              <a:t>st</a:t>
            </a:r>
            <a:r>
              <a:rPr lang="en-US" sz="2000" u="sng" dirty="0"/>
              <a:t>, 3</a:t>
            </a:r>
            <a:r>
              <a:rPr lang="en-US" sz="2000" u="sng" baseline="30000" dirty="0"/>
              <a:t>rd</a:t>
            </a:r>
            <a:r>
              <a:rPr lang="en-US" sz="2000" u="sng" dirty="0"/>
              <a:t>, 4</a:t>
            </a:r>
            <a:r>
              <a:rPr lang="en-US" sz="2000" u="sng" baseline="30000" dirty="0"/>
              <a:t>th</a:t>
            </a:r>
            <a:r>
              <a:rPr lang="en-US" sz="2000" u="sng" dirty="0"/>
              <a:t>, 5</a:t>
            </a:r>
            <a:r>
              <a:rPr lang="en-US" sz="2000" u="sng" baseline="30000" dirty="0"/>
              <a:t>th</a:t>
            </a:r>
            <a:r>
              <a:rPr lang="en-US" sz="2000" u="sng" dirty="0"/>
              <a:t> and 9</a:t>
            </a:r>
            <a:r>
              <a:rPr lang="en-US" sz="2000" u="sng" baseline="30000" dirty="0"/>
              <a:t>th</a:t>
            </a:r>
            <a:r>
              <a:rPr lang="en-US" sz="2000" u="sng" dirty="0"/>
              <a:t> Penumbras</a:t>
            </a:r>
            <a:br>
              <a:rPr lang="en-US" sz="2000" dirty="0"/>
            </a:br>
            <a:r>
              <a:rPr lang="en-US" sz="2000" dirty="0"/>
              <a:t>Skinner (1942) (right not to be sterilized?) </a:t>
            </a:r>
            <a:br>
              <a:rPr lang="en-US" sz="2000" dirty="0"/>
            </a:br>
            <a:r>
              <a:rPr lang="en-US" sz="2000" dirty="0"/>
              <a:t>Palko (37) &amp; long list ordered liberty cases incorporating 1</a:t>
            </a:r>
            <a:r>
              <a:rPr lang="en-US" sz="2000" baseline="30000" dirty="0"/>
              <a:t>st</a:t>
            </a:r>
            <a:r>
              <a:rPr lang="en-US" sz="2000" dirty="0"/>
              <a:t> Speech, Religion, Assembly, Right to Counsel in Capital cases (from 1932 - 37)</a:t>
            </a:r>
            <a:br>
              <a:rPr lang="en-US" sz="2000" dirty="0"/>
            </a:br>
            <a:r>
              <a:rPr lang="en-US" sz="2000" dirty="0"/>
              <a:t>					Pierce 25 (Parents)</a:t>
            </a:r>
            <a:br>
              <a:rPr lang="en-US" sz="2000" dirty="0"/>
            </a:br>
            <a:r>
              <a:rPr lang="en-US" sz="2000" dirty="0"/>
              <a:t>					Myer 23 (Parents and Contract)</a:t>
            </a:r>
            <a:br>
              <a:rPr lang="en-US" sz="2800" dirty="0"/>
            </a:br>
            <a:r>
              <a:rPr lang="en-US" sz="2800" dirty="0"/>
              <a:t>		</a:t>
            </a:r>
            <a:r>
              <a:rPr lang="en-US" sz="2000" dirty="0"/>
              <a:t>Boyd (1886) (4</a:t>
            </a:r>
            <a:r>
              <a:rPr lang="en-US" sz="2000" baseline="30000" dirty="0"/>
              <a:t>th</a:t>
            </a:r>
            <a:r>
              <a:rPr lang="en-US" sz="2000" dirty="0"/>
              <a:t> and 5</a:t>
            </a:r>
            <a:r>
              <a:rPr lang="en-US" sz="2000" baseline="30000" dirty="0"/>
              <a:t>th</a:t>
            </a:r>
            <a:r>
              <a:rPr lang="en-US" sz="2000" dirty="0"/>
              <a:t>)(“Sanctity of a man's home and the privacies of life”)</a:t>
            </a:r>
            <a:endParaRPr lang="en-US" sz="3600" dirty="0"/>
          </a:p>
        </p:txBody>
      </p:sp>
      <p:sp>
        <p:nvSpPr>
          <p:cNvPr id="3" name="TextBox 2">
            <a:extLst>
              <a:ext uri="{FF2B5EF4-FFF2-40B4-BE49-F238E27FC236}">
                <a16:creationId xmlns:a16="http://schemas.microsoft.com/office/drawing/2014/main" id="{C12DEC0D-E7BE-465B-BB3D-2F14D810BD13}"/>
              </a:ext>
            </a:extLst>
          </p:cNvPr>
          <p:cNvSpPr txBox="1"/>
          <p:nvPr/>
        </p:nvSpPr>
        <p:spPr>
          <a:xfrm>
            <a:off x="10254343" y="156754"/>
            <a:ext cx="1676399" cy="64940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a:t>Does this  entire edifice + collapse under the ratio of Dobbs, or only the abortion cases?</a:t>
            </a:r>
          </a:p>
        </p:txBody>
      </p:sp>
    </p:spTree>
    <p:extLst>
      <p:ext uri="{BB962C8B-B14F-4D97-AF65-F5344CB8AC3E}">
        <p14:creationId xmlns:p14="http://schemas.microsoft.com/office/powerpoint/2010/main" val="3690823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1233-9B3A-4E94-82BF-4EC0B4A90507}"/>
              </a:ext>
            </a:extLst>
          </p:cNvPr>
          <p:cNvSpPr>
            <a:spLocks noGrp="1"/>
          </p:cNvSpPr>
          <p:nvPr>
            <p:ph type="ctrTitle"/>
          </p:nvPr>
        </p:nvSpPr>
        <p:spPr/>
        <p:txBody>
          <a:bodyPr/>
          <a:lstStyle/>
          <a:p>
            <a:r>
              <a:rPr lang="en-US" dirty="0"/>
              <a:t>Recent Foundations for the Right</a:t>
            </a:r>
          </a:p>
        </p:txBody>
      </p:sp>
      <p:sp>
        <p:nvSpPr>
          <p:cNvPr id="3" name="Subtitle 2">
            <a:extLst>
              <a:ext uri="{FF2B5EF4-FFF2-40B4-BE49-F238E27FC236}">
                <a16:creationId xmlns:a16="http://schemas.microsoft.com/office/drawing/2014/main" id="{71A3FADE-66BB-4738-BE9D-B8086520565E}"/>
              </a:ext>
            </a:extLst>
          </p:cNvPr>
          <p:cNvSpPr>
            <a:spLocks noGrp="1"/>
          </p:cNvSpPr>
          <p:nvPr>
            <p:ph type="subTitle" idx="1"/>
          </p:nvPr>
        </p:nvSpPr>
        <p:spPr/>
        <p:txBody>
          <a:bodyPr>
            <a:normAutofit/>
          </a:bodyPr>
          <a:lstStyle/>
          <a:p>
            <a:r>
              <a:rPr lang="en-US" sz="4000" dirty="0"/>
              <a:t>2020/2016</a:t>
            </a:r>
          </a:p>
        </p:txBody>
      </p:sp>
    </p:spTree>
    <p:extLst>
      <p:ext uri="{BB962C8B-B14F-4D97-AF65-F5344CB8AC3E}">
        <p14:creationId xmlns:p14="http://schemas.microsoft.com/office/powerpoint/2010/main" val="1144833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36CD0-21B1-4444-9D94-ACA9592D78F4}"/>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a:t>What was the foundation for </a:t>
            </a:r>
            <a:r>
              <a:rPr lang="en-US" i="1" dirty="0"/>
              <a:t>June Medical Service</a:t>
            </a:r>
            <a:r>
              <a:rPr lang="en-US" dirty="0"/>
              <a:t> (2020)?</a:t>
            </a:r>
          </a:p>
        </p:txBody>
      </p:sp>
      <p:sp>
        <p:nvSpPr>
          <p:cNvPr id="3" name="Content Placeholder 2">
            <a:extLst>
              <a:ext uri="{FF2B5EF4-FFF2-40B4-BE49-F238E27FC236}">
                <a16:creationId xmlns:a16="http://schemas.microsoft.com/office/drawing/2014/main" id="{547AB4A5-4F61-4D40-9156-93DA49BA24EF}"/>
              </a:ext>
            </a:extLst>
          </p:cNvPr>
          <p:cNvSpPr>
            <a:spLocks noGrp="1"/>
          </p:cNvSpPr>
          <p:nvPr>
            <p:ph idx="1"/>
          </p:nvPr>
        </p:nvSpPr>
        <p:spPr>
          <a:xfrm>
            <a:off x="838200" y="1825625"/>
            <a:ext cx="10515600" cy="4667250"/>
          </a:xfrm>
        </p:spPr>
        <p:txBody>
          <a:bodyPr/>
          <a:lstStyle/>
          <a:p>
            <a:pPr marL="0" indent="0">
              <a:buNone/>
            </a:pPr>
            <a:r>
              <a:rPr lang="en-US" b="1" i="1" cap="small" dirty="0"/>
              <a:t>Stare Decisis </a:t>
            </a:r>
            <a:r>
              <a:rPr lang="en-US" dirty="0"/>
              <a:t>(According to the Plurality)</a:t>
            </a:r>
          </a:p>
          <a:p>
            <a:pPr marL="0" indent="0">
              <a:buNone/>
            </a:pPr>
            <a:r>
              <a:rPr lang="en-US" b="1" cap="small" dirty="0"/>
              <a:t>Breyer,</a:t>
            </a:r>
            <a:r>
              <a:rPr lang="en-US" b="1" dirty="0"/>
              <a:t> J.</a:t>
            </a:r>
            <a:r>
              <a:rPr lang="en-US" dirty="0"/>
              <a:t>, announced the judgment of the Court and delivered an opinion, in which </a:t>
            </a:r>
            <a:r>
              <a:rPr lang="en-US" cap="small" dirty="0"/>
              <a:t>Ginsburg, Sotomayor</a:t>
            </a:r>
            <a:r>
              <a:rPr lang="en-US" dirty="0"/>
              <a:t>, and </a:t>
            </a:r>
            <a:r>
              <a:rPr lang="en-US" cap="small" dirty="0"/>
              <a:t>Kagan,</a:t>
            </a:r>
            <a:r>
              <a:rPr lang="en-US" dirty="0"/>
              <a:t> JJ., joined. </a:t>
            </a:r>
            <a:r>
              <a:rPr lang="en-US" b="1" dirty="0"/>
              <a:t>(4)</a:t>
            </a:r>
          </a:p>
          <a:p>
            <a:pPr marL="0" indent="0">
              <a:buNone/>
            </a:pPr>
            <a:r>
              <a:rPr lang="en-US" b="1" cap="small" dirty="0"/>
              <a:t>Roberts,</a:t>
            </a:r>
            <a:r>
              <a:rPr lang="en-US" b="1" dirty="0"/>
              <a:t> C. J., filed an opinion concurring in the judgment. (+1)</a:t>
            </a:r>
          </a:p>
          <a:p>
            <a:pPr marL="0" indent="0">
              <a:buNone/>
            </a:pPr>
            <a:r>
              <a:rPr lang="en-US" u="sng" cap="small" dirty="0"/>
              <a:t>Thomas,</a:t>
            </a:r>
            <a:r>
              <a:rPr lang="en-US" u="sng" dirty="0"/>
              <a:t> J., filed a dissenting opinion</a:t>
            </a:r>
            <a:r>
              <a:rPr lang="en-US" u="sng" cap="small" dirty="0"/>
              <a:t>. (No one joined him)</a:t>
            </a:r>
          </a:p>
          <a:p>
            <a:pPr marL="0" indent="0">
              <a:buNone/>
            </a:pPr>
            <a:r>
              <a:rPr lang="en-US" cap="small" dirty="0"/>
              <a:t>Alito</a:t>
            </a:r>
            <a:r>
              <a:rPr lang="en-US" dirty="0"/>
              <a:t>, J., filed a dissenting opinion, in which </a:t>
            </a:r>
            <a:r>
              <a:rPr lang="en-US" cap="small" dirty="0"/>
              <a:t>Gorsuch</a:t>
            </a:r>
            <a:r>
              <a:rPr lang="en-US" dirty="0"/>
              <a:t>, J., joined, in which </a:t>
            </a:r>
            <a:r>
              <a:rPr lang="en-US" cap="small" dirty="0"/>
              <a:t>Thomas</a:t>
            </a:r>
            <a:r>
              <a:rPr lang="en-US" dirty="0"/>
              <a:t>, J., joined except as to Parts III–C and IV–F, and in which </a:t>
            </a:r>
            <a:r>
              <a:rPr lang="en-US" cap="small" dirty="0"/>
              <a:t>Kavanaugh</a:t>
            </a:r>
            <a:r>
              <a:rPr lang="en-US" dirty="0"/>
              <a:t>, J., joined as to Parts I, II, and III. </a:t>
            </a:r>
          </a:p>
          <a:p>
            <a:pPr marL="0" indent="0">
              <a:buNone/>
            </a:pPr>
            <a:r>
              <a:rPr lang="en-US" cap="small" dirty="0"/>
              <a:t>Gorsuch,</a:t>
            </a:r>
            <a:r>
              <a:rPr lang="en-US" dirty="0"/>
              <a:t> J., and </a:t>
            </a:r>
            <a:r>
              <a:rPr lang="en-US" cap="small" dirty="0"/>
              <a:t>Kavanaugh,</a:t>
            </a:r>
            <a:r>
              <a:rPr lang="en-US" dirty="0"/>
              <a:t> J., filed dissenting opinions.</a:t>
            </a:r>
          </a:p>
        </p:txBody>
      </p:sp>
    </p:spTree>
    <p:extLst>
      <p:ext uri="{BB962C8B-B14F-4D97-AF65-F5344CB8AC3E}">
        <p14:creationId xmlns:p14="http://schemas.microsoft.com/office/powerpoint/2010/main" val="152850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4394</Words>
  <Application>Microsoft Office PowerPoint</Application>
  <PresentationFormat>Widescreen</PresentationFormat>
  <Paragraphs>236</Paragraphs>
  <Slides>35</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Georgia</vt:lpstr>
      <vt:lpstr>Times New Roman</vt:lpstr>
      <vt:lpstr>Office Theme</vt:lpstr>
      <vt:lpstr>Stari Decisis and The Potential Radiating Effects of Dobbs on Privacy        </vt:lpstr>
      <vt:lpstr>Preliminary points</vt:lpstr>
      <vt:lpstr>Casting Light or Shadows: The Sun or a Dead Star </vt:lpstr>
      <vt:lpstr>Qs: Radiating/ Light Absorbing/ Effect of Dobbs</vt:lpstr>
      <vt:lpstr>Thesis:  Virtually all Con Law Rights are under threat of being returned to their status in 1789/1868?</vt:lpstr>
      <vt:lpstr>Constitutional “Foundations” for Roe and Casey:  Does Casey Falling also undermine the “foundation” of other rights?</vt:lpstr>
      <vt:lpstr>   June (2020) (abortion)   Hellerstedt (2016) (abortion)     Obergefell (2015) (G&amp;L marriage incorporated)                 Windsor (2013) (G&amp;L marriage federal)      Lawrence (2003) (consensual sex in home)    Casey (92) (Abortion/Privacy)     Redhail (78) (Marriage)   Roe (73) (Abortion/Privacy)   Eisenstadt (72) (Contraception/Privacy/ no Marriage)     Loving (1967) (Marriage/ EP)   Griswold (65) (Contraception/Privacy/Marriage)                   Button (63) (Freedom of Assoc.) (periphery penumbra of 1st Am.) Mapp (61) 4th Privacy/exclusionary rule incorporated (Wolf (49) (4th Privacy/ ordered lib. but not incorporated)    NAACP v. Alabama (58) Barenblatt (59) Sweezy (57) Schware (57)    1st, 3rd, 4th, 5th and 9th Penumbras Skinner (1942) (right not to be sterilized?)  Palko (37) &amp; long list ordered liberty cases incorporating 1st Speech, Religion, Assembly, Right to Counsel in Capital cases (from 1932 - 37)      Pierce 25 (Parents)      Myer 23 (Parents and Contract)   Boyd (1886) (4th and 5th)(“Sanctity of a man's home and the privacies of life”)</vt:lpstr>
      <vt:lpstr>Recent Foundations for the Right</vt:lpstr>
      <vt:lpstr>What was the foundation for June Medical Service (2020)?</vt:lpstr>
      <vt:lpstr>In his lone dissenting opinion in June Medical Services, Justice Thomas Wrote : </vt:lpstr>
      <vt:lpstr>If Justices Alito, Kavanaugh, and Gorsuch, did not stand by June Medical will they Stand by Dobbs?  </vt:lpstr>
      <vt:lpstr>The Foundation for June: Whole Woman’s Health v. Hellerstedt (2016)</vt:lpstr>
      <vt:lpstr>Cutting the Foundation out of June and Hellerstedt</vt:lpstr>
      <vt:lpstr>Dobbs (Alito’s holding)</vt:lpstr>
      <vt:lpstr>Timbs v. Indiana (2019) (9-0)  (incorporating excessive fines) (Ginsburg writing for a unanimous Court (except, sort of, Thomas Concurring)</vt:lpstr>
      <vt:lpstr>Attempting to not call into question the rest of the foundation</vt:lpstr>
      <vt:lpstr>The Court in Dobbs noted that Roe relied on the following rights:</vt:lpstr>
      <vt:lpstr>Is Justice Alito’s distinction convincing? </vt:lpstr>
      <vt:lpstr>Is Justice Thomas more convincing (or “honest”?)</vt:lpstr>
      <vt:lpstr>But there is more: that is not all that was wrong with Casey according to Justice  Alito. </vt:lpstr>
      <vt:lpstr>PowerPoint Presentation</vt:lpstr>
      <vt:lpstr>Somewhat paradoxically, Justice Alito had to return to that pesky ambiguous term when he tried to determine whether overturning the decision would impact reliance interests</vt:lpstr>
      <vt:lpstr>There are a “substantial” number of Constitutional rules/standards/ tests that are anchored in the term “Substantial”</vt:lpstr>
      <vt:lpstr>But, is it realistic to think the Court will Jettison these tests? Was Alito just piling on in Dicta?</vt:lpstr>
      <vt:lpstr>Why is Bruen (2022) such a big deal?</vt:lpstr>
      <vt:lpstr>So what of the various intermediate scrutiny tests under the First Amendment and Equal Protection?</vt:lpstr>
      <vt:lpstr>Intermediate Scrutiny for Gender Discrimination?</vt:lpstr>
      <vt:lpstr>Stari Decicis (Reliance)Before and After Dobbs</vt:lpstr>
      <vt:lpstr>Going back to “privacy” If the right to privacy no longer exists then ?</vt:lpstr>
      <vt:lpstr>In Katz the Court held that:</vt:lpstr>
      <vt:lpstr>So, if this goes away, then what is left?</vt:lpstr>
      <vt:lpstr>Might it also impact the 5th Amendment and Miranda “Rights”?</vt:lpstr>
      <vt:lpstr>Do we need to un-incorporate most of our rights at the state level?</vt:lpstr>
      <vt:lpstr>Most rights have been incorporated, but not the</vt:lpstr>
      <vt:lpstr>What else am I missing?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2023-11-08T21:37:31Z</dcterms:created>
  <dcterms:modified xsi:type="dcterms:W3CDTF">2023-11-09T14:50:21Z</dcterms:modified>
</cp:coreProperties>
</file>